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304" r:id="rId3"/>
    <p:sldId id="305" r:id="rId4"/>
    <p:sldId id="307" r:id="rId5"/>
    <p:sldId id="309" r:id="rId6"/>
    <p:sldId id="310" r:id="rId7"/>
    <p:sldId id="311" r:id="rId8"/>
    <p:sldId id="312" r:id="rId9"/>
    <p:sldId id="313" r:id="rId10"/>
    <p:sldId id="314" r:id="rId11"/>
    <p:sldId id="315" r:id="rId12"/>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0004"/>
    <a:srgbClr val="252525"/>
    <a:srgbClr val="0073AE"/>
    <a:srgbClr val="F8981D"/>
    <a:srgbClr val="C80000"/>
    <a:srgbClr val="DE0000"/>
    <a:srgbClr val="FF3300"/>
    <a:srgbClr val="FF3B3B"/>
    <a:srgbClr val="4896C4"/>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4660"/>
  </p:normalViewPr>
  <p:slideViewPr>
    <p:cSldViewPr>
      <p:cViewPr varScale="1">
        <p:scale>
          <a:sx n="108" d="100"/>
          <a:sy n="108" d="100"/>
        </p:scale>
        <p:origin x="17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CE45D14-0349-4AD4-85F3-DF73854AEED2}"/>
              </a:ext>
            </a:extLst>
          </p:cNvPr>
          <p:cNvSpPr>
            <a:spLocks noGrp="1"/>
          </p:cNvSpPr>
          <p:nvPr>
            <p:ph type="hdr" sz="quarter"/>
          </p:nvPr>
        </p:nvSpPr>
        <p:spPr>
          <a:xfrm>
            <a:off x="0" y="0"/>
            <a:ext cx="3168650" cy="479425"/>
          </a:xfrm>
          <a:prstGeom prst="rect">
            <a:avLst/>
          </a:prstGeom>
        </p:spPr>
        <p:txBody>
          <a:bodyPr vert="horz" lIns="96660" tIns="48329" rIns="96660" bIns="48329" rtlCol="0"/>
          <a:lstStyle>
            <a:lvl1pPr algn="l" eaLnBrk="1" fontAlgn="auto" hangingPunct="1">
              <a:spcBef>
                <a:spcPts val="0"/>
              </a:spcBef>
              <a:spcAft>
                <a:spcPts val="0"/>
              </a:spcAft>
              <a:defRPr sz="13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6679EA6A-9207-4C4C-95E4-08CE87AF99AD}"/>
              </a:ext>
            </a:extLst>
          </p:cNvPr>
          <p:cNvSpPr>
            <a:spLocks noGrp="1"/>
          </p:cNvSpPr>
          <p:nvPr>
            <p:ph type="dt" idx="1"/>
          </p:nvPr>
        </p:nvSpPr>
        <p:spPr>
          <a:xfrm>
            <a:off x="4144963" y="0"/>
            <a:ext cx="3168650" cy="479425"/>
          </a:xfrm>
          <a:prstGeom prst="rect">
            <a:avLst/>
          </a:prstGeom>
        </p:spPr>
        <p:txBody>
          <a:bodyPr vert="horz" lIns="96660" tIns="48329" rIns="96660" bIns="48329" rtlCol="0"/>
          <a:lstStyle>
            <a:lvl1pPr algn="r" eaLnBrk="1" fontAlgn="auto" hangingPunct="1">
              <a:spcBef>
                <a:spcPts val="0"/>
              </a:spcBef>
              <a:spcAft>
                <a:spcPts val="0"/>
              </a:spcAft>
              <a:defRPr sz="1300">
                <a:latin typeface="+mn-lt"/>
                <a:cs typeface="+mn-cs"/>
              </a:defRPr>
            </a:lvl1pPr>
          </a:lstStyle>
          <a:p>
            <a:pPr>
              <a:defRPr/>
            </a:pPr>
            <a:fld id="{8AABD34B-8D29-49A0-BCB4-EB7AAD1359EB}" type="datetimeFigureOut">
              <a:rPr lang="en-US"/>
              <a:pPr>
                <a:defRPr/>
              </a:pPr>
              <a:t>1/30/2020</a:t>
            </a:fld>
            <a:endParaRPr lang="en-US"/>
          </a:p>
        </p:txBody>
      </p:sp>
      <p:sp>
        <p:nvSpPr>
          <p:cNvPr id="4" name="Slide Image Placeholder 3">
            <a:extLst>
              <a:ext uri="{FF2B5EF4-FFF2-40B4-BE49-F238E27FC236}">
                <a16:creationId xmlns:a16="http://schemas.microsoft.com/office/drawing/2014/main" id="{A33E873E-81E4-4B69-930D-B056AF310672}"/>
              </a:ext>
            </a:extLst>
          </p:cNvPr>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0" tIns="48329" rIns="96660" bIns="48329" rtlCol="0" anchor="ctr"/>
          <a:lstStyle/>
          <a:p>
            <a:pPr lvl="0"/>
            <a:endParaRPr lang="en-US" noProof="0"/>
          </a:p>
        </p:txBody>
      </p:sp>
      <p:sp>
        <p:nvSpPr>
          <p:cNvPr id="5" name="Notes Placeholder 4">
            <a:extLst>
              <a:ext uri="{FF2B5EF4-FFF2-40B4-BE49-F238E27FC236}">
                <a16:creationId xmlns:a16="http://schemas.microsoft.com/office/drawing/2014/main" id="{28BEDBA9-66E6-4A9E-9199-C9F496E64BD8}"/>
              </a:ext>
            </a:extLst>
          </p:cNvPr>
          <p:cNvSpPr>
            <a:spLocks noGrp="1"/>
          </p:cNvSpPr>
          <p:nvPr>
            <p:ph type="body" sz="quarter" idx="3"/>
          </p:nvPr>
        </p:nvSpPr>
        <p:spPr>
          <a:xfrm>
            <a:off x="731838" y="4560888"/>
            <a:ext cx="5851525" cy="4319587"/>
          </a:xfrm>
          <a:prstGeom prst="rect">
            <a:avLst/>
          </a:prstGeom>
        </p:spPr>
        <p:txBody>
          <a:bodyPr vert="horz" lIns="96660" tIns="48329" rIns="96660" bIns="4832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94B14CE-0598-4665-8AF8-E48F7A7D05A7}"/>
              </a:ext>
            </a:extLst>
          </p:cNvPr>
          <p:cNvSpPr>
            <a:spLocks noGrp="1"/>
          </p:cNvSpPr>
          <p:nvPr>
            <p:ph type="ftr" sz="quarter" idx="4"/>
          </p:nvPr>
        </p:nvSpPr>
        <p:spPr>
          <a:xfrm>
            <a:off x="0" y="9120188"/>
            <a:ext cx="3168650" cy="479425"/>
          </a:xfrm>
          <a:prstGeom prst="rect">
            <a:avLst/>
          </a:prstGeom>
        </p:spPr>
        <p:txBody>
          <a:bodyPr vert="horz" lIns="96660" tIns="48329" rIns="96660" bIns="48329" rtlCol="0" anchor="b"/>
          <a:lstStyle>
            <a:lvl1pPr algn="l" eaLnBrk="1" fontAlgn="auto" hangingPunct="1">
              <a:spcBef>
                <a:spcPts val="0"/>
              </a:spcBef>
              <a:spcAft>
                <a:spcPts val="0"/>
              </a:spcAft>
              <a:defRPr sz="13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8BC83F1E-E211-46CD-B1EE-3EF51FC275AC}"/>
              </a:ext>
            </a:extLst>
          </p:cNvPr>
          <p:cNvSpPr>
            <a:spLocks noGrp="1"/>
          </p:cNvSpPr>
          <p:nvPr>
            <p:ph type="sldNum" sz="quarter" idx="5"/>
          </p:nvPr>
        </p:nvSpPr>
        <p:spPr>
          <a:xfrm>
            <a:off x="4144963" y="9120188"/>
            <a:ext cx="3168650" cy="479425"/>
          </a:xfrm>
          <a:prstGeom prst="rect">
            <a:avLst/>
          </a:prstGeom>
        </p:spPr>
        <p:txBody>
          <a:bodyPr vert="horz" wrap="square" lIns="96660" tIns="48329" rIns="96660" bIns="48329"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DDDC6125-CF41-4C42-95B9-2952A4C5629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C02E0AAD-44B8-4730-8BFC-8294531C45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30851952-0C64-4CF9-9B30-304FC710CE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FEC9DCBA-B94C-4B6E-9A46-F89EB3921E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F38B63-9752-42AB-89FD-04E2F7A21477}" type="slidenum">
              <a:rPr lang="en-US" altLang="en-US" sz="1300" smtClean="0"/>
              <a:pPr>
                <a:spcBef>
                  <a:spcPct val="0"/>
                </a:spcBef>
              </a:pPr>
              <a:t>1</a:t>
            </a:fld>
            <a:endParaRPr lang="en-US" altLang="en-US" sz="13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C02E0AAD-44B8-4730-8BFC-8294531C45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30851952-0C64-4CF9-9B30-304FC710CE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FEC9DCBA-B94C-4B6E-9A46-F89EB3921E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F38B63-9752-42AB-89FD-04E2F7A21477}" type="slidenum">
              <a:rPr lang="en-US" altLang="en-US" sz="1300" smtClean="0"/>
              <a:pPr>
                <a:spcBef>
                  <a:spcPct val="0"/>
                </a:spcBef>
              </a:pPr>
              <a:t>10</a:t>
            </a:fld>
            <a:endParaRPr lang="en-US" altLang="en-US" sz="1300"/>
          </a:p>
        </p:txBody>
      </p:sp>
    </p:spTree>
    <p:extLst>
      <p:ext uri="{BB962C8B-B14F-4D97-AF65-F5344CB8AC3E}">
        <p14:creationId xmlns:p14="http://schemas.microsoft.com/office/powerpoint/2010/main" val="19518741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C02E0AAD-44B8-4730-8BFC-8294531C45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30851952-0C64-4CF9-9B30-304FC710CE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FEC9DCBA-B94C-4B6E-9A46-F89EB3921E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F38B63-9752-42AB-89FD-04E2F7A21477}" type="slidenum">
              <a:rPr lang="en-US" altLang="en-US" sz="1300" smtClean="0"/>
              <a:pPr>
                <a:spcBef>
                  <a:spcPct val="0"/>
                </a:spcBef>
              </a:pPr>
              <a:t>11</a:t>
            </a:fld>
            <a:endParaRPr lang="en-US" altLang="en-US" sz="1300"/>
          </a:p>
        </p:txBody>
      </p:sp>
    </p:spTree>
    <p:extLst>
      <p:ext uri="{BB962C8B-B14F-4D97-AF65-F5344CB8AC3E}">
        <p14:creationId xmlns:p14="http://schemas.microsoft.com/office/powerpoint/2010/main" val="2459057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C02E0AAD-44B8-4730-8BFC-8294531C45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30851952-0C64-4CF9-9B30-304FC710CE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FEC9DCBA-B94C-4B6E-9A46-F89EB3921E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F38B63-9752-42AB-89FD-04E2F7A21477}" type="slidenum">
              <a:rPr lang="en-US" altLang="en-US" sz="1300" smtClean="0"/>
              <a:pPr>
                <a:spcBef>
                  <a:spcPct val="0"/>
                </a:spcBef>
              </a:pPr>
              <a:t>2</a:t>
            </a:fld>
            <a:endParaRPr lang="en-US" altLang="en-US" sz="1300"/>
          </a:p>
        </p:txBody>
      </p:sp>
    </p:spTree>
    <p:extLst>
      <p:ext uri="{BB962C8B-B14F-4D97-AF65-F5344CB8AC3E}">
        <p14:creationId xmlns:p14="http://schemas.microsoft.com/office/powerpoint/2010/main" val="618293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C02E0AAD-44B8-4730-8BFC-8294531C45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30851952-0C64-4CF9-9B30-304FC710CE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FEC9DCBA-B94C-4B6E-9A46-F89EB3921E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F38B63-9752-42AB-89FD-04E2F7A21477}" type="slidenum">
              <a:rPr lang="en-US" altLang="en-US" sz="1300" smtClean="0"/>
              <a:pPr>
                <a:spcBef>
                  <a:spcPct val="0"/>
                </a:spcBef>
              </a:pPr>
              <a:t>3</a:t>
            </a:fld>
            <a:endParaRPr lang="en-US" altLang="en-US" sz="1300"/>
          </a:p>
        </p:txBody>
      </p:sp>
    </p:spTree>
    <p:extLst>
      <p:ext uri="{BB962C8B-B14F-4D97-AF65-F5344CB8AC3E}">
        <p14:creationId xmlns:p14="http://schemas.microsoft.com/office/powerpoint/2010/main" val="798091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C02E0AAD-44B8-4730-8BFC-8294531C45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30851952-0C64-4CF9-9B30-304FC710CE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FEC9DCBA-B94C-4B6E-9A46-F89EB3921E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F38B63-9752-42AB-89FD-04E2F7A21477}" type="slidenum">
              <a:rPr lang="en-US" altLang="en-US" sz="1300" smtClean="0"/>
              <a:pPr>
                <a:spcBef>
                  <a:spcPct val="0"/>
                </a:spcBef>
              </a:pPr>
              <a:t>4</a:t>
            </a:fld>
            <a:endParaRPr lang="en-US" altLang="en-US" sz="1300"/>
          </a:p>
        </p:txBody>
      </p:sp>
    </p:spTree>
    <p:extLst>
      <p:ext uri="{BB962C8B-B14F-4D97-AF65-F5344CB8AC3E}">
        <p14:creationId xmlns:p14="http://schemas.microsoft.com/office/powerpoint/2010/main" val="3024566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C02E0AAD-44B8-4730-8BFC-8294531C45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30851952-0C64-4CF9-9B30-304FC710CE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FEC9DCBA-B94C-4B6E-9A46-F89EB3921E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F38B63-9752-42AB-89FD-04E2F7A21477}" type="slidenum">
              <a:rPr lang="en-US" altLang="en-US" sz="1300" smtClean="0"/>
              <a:pPr>
                <a:spcBef>
                  <a:spcPct val="0"/>
                </a:spcBef>
              </a:pPr>
              <a:t>5</a:t>
            </a:fld>
            <a:endParaRPr lang="en-US" altLang="en-US" sz="1300"/>
          </a:p>
        </p:txBody>
      </p:sp>
    </p:spTree>
    <p:extLst>
      <p:ext uri="{BB962C8B-B14F-4D97-AF65-F5344CB8AC3E}">
        <p14:creationId xmlns:p14="http://schemas.microsoft.com/office/powerpoint/2010/main" val="2532412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C02E0AAD-44B8-4730-8BFC-8294531C45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30851952-0C64-4CF9-9B30-304FC710CE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FEC9DCBA-B94C-4B6E-9A46-F89EB3921E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F38B63-9752-42AB-89FD-04E2F7A21477}" type="slidenum">
              <a:rPr lang="en-US" altLang="en-US" sz="1300" smtClean="0"/>
              <a:pPr>
                <a:spcBef>
                  <a:spcPct val="0"/>
                </a:spcBef>
              </a:pPr>
              <a:t>6</a:t>
            </a:fld>
            <a:endParaRPr lang="en-US" altLang="en-US" sz="1300"/>
          </a:p>
        </p:txBody>
      </p:sp>
    </p:spTree>
    <p:extLst>
      <p:ext uri="{BB962C8B-B14F-4D97-AF65-F5344CB8AC3E}">
        <p14:creationId xmlns:p14="http://schemas.microsoft.com/office/powerpoint/2010/main" val="2693892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C02E0AAD-44B8-4730-8BFC-8294531C45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30851952-0C64-4CF9-9B30-304FC710CE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FEC9DCBA-B94C-4B6E-9A46-F89EB3921E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F38B63-9752-42AB-89FD-04E2F7A21477}" type="slidenum">
              <a:rPr lang="en-US" altLang="en-US" sz="1300" smtClean="0"/>
              <a:pPr>
                <a:spcBef>
                  <a:spcPct val="0"/>
                </a:spcBef>
              </a:pPr>
              <a:t>7</a:t>
            </a:fld>
            <a:endParaRPr lang="en-US" altLang="en-US" sz="1300"/>
          </a:p>
        </p:txBody>
      </p:sp>
    </p:spTree>
    <p:extLst>
      <p:ext uri="{BB962C8B-B14F-4D97-AF65-F5344CB8AC3E}">
        <p14:creationId xmlns:p14="http://schemas.microsoft.com/office/powerpoint/2010/main" val="2042160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C02E0AAD-44B8-4730-8BFC-8294531C45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30851952-0C64-4CF9-9B30-304FC710CE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FEC9DCBA-B94C-4B6E-9A46-F89EB3921E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F38B63-9752-42AB-89FD-04E2F7A21477}" type="slidenum">
              <a:rPr lang="en-US" altLang="en-US" sz="1300" smtClean="0"/>
              <a:pPr>
                <a:spcBef>
                  <a:spcPct val="0"/>
                </a:spcBef>
              </a:pPr>
              <a:t>8</a:t>
            </a:fld>
            <a:endParaRPr lang="en-US" altLang="en-US" sz="1300"/>
          </a:p>
        </p:txBody>
      </p:sp>
    </p:spTree>
    <p:extLst>
      <p:ext uri="{BB962C8B-B14F-4D97-AF65-F5344CB8AC3E}">
        <p14:creationId xmlns:p14="http://schemas.microsoft.com/office/powerpoint/2010/main" val="2561970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C02E0AAD-44B8-4730-8BFC-8294531C45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30851952-0C64-4CF9-9B30-304FC710CE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FEC9DCBA-B94C-4B6E-9A46-F89EB3921E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F38B63-9752-42AB-89FD-04E2F7A21477}" type="slidenum">
              <a:rPr lang="en-US" altLang="en-US" sz="1300" smtClean="0"/>
              <a:pPr>
                <a:spcBef>
                  <a:spcPct val="0"/>
                </a:spcBef>
              </a:pPr>
              <a:t>9</a:t>
            </a:fld>
            <a:endParaRPr lang="en-US" altLang="en-US" sz="1300"/>
          </a:p>
        </p:txBody>
      </p:sp>
    </p:spTree>
    <p:extLst>
      <p:ext uri="{BB962C8B-B14F-4D97-AF65-F5344CB8AC3E}">
        <p14:creationId xmlns:p14="http://schemas.microsoft.com/office/powerpoint/2010/main" val="1554031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1DEF0A19-28BC-4F8B-8922-4276D0494A8C}"/>
              </a:ext>
            </a:extLst>
          </p:cNvPr>
          <p:cNvSpPr>
            <a:spLocks noGrp="1"/>
          </p:cNvSpPr>
          <p:nvPr>
            <p:ph type="dt" sz="half" idx="10"/>
          </p:nvPr>
        </p:nvSpPr>
        <p:spPr/>
        <p:txBody>
          <a:bodyPr/>
          <a:lstStyle>
            <a:lvl1pPr>
              <a:defRPr/>
            </a:lvl1pPr>
          </a:lstStyle>
          <a:p>
            <a:pPr>
              <a:defRPr/>
            </a:pPr>
            <a:fld id="{BA4B8480-BD07-4D68-B861-3777754BFAAE}" type="datetime1">
              <a:rPr lang="en-US"/>
              <a:pPr>
                <a:defRPr/>
              </a:pPr>
              <a:t>1/30/2020</a:t>
            </a:fld>
            <a:endParaRPr lang="en-US"/>
          </a:p>
        </p:txBody>
      </p:sp>
      <p:sp>
        <p:nvSpPr>
          <p:cNvPr id="5" name="Footer Placeholder 4">
            <a:extLst>
              <a:ext uri="{FF2B5EF4-FFF2-40B4-BE49-F238E27FC236}">
                <a16:creationId xmlns:a16="http://schemas.microsoft.com/office/drawing/2014/main" id="{1ECAAFB8-0E48-43EE-A32B-922EA22842B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632921E-2EAA-4E02-8E66-39AEB59CE155}"/>
              </a:ext>
            </a:extLst>
          </p:cNvPr>
          <p:cNvSpPr>
            <a:spLocks noGrp="1"/>
          </p:cNvSpPr>
          <p:nvPr>
            <p:ph type="sldNum" sz="quarter" idx="12"/>
          </p:nvPr>
        </p:nvSpPr>
        <p:spPr/>
        <p:txBody>
          <a:bodyPr/>
          <a:lstStyle>
            <a:lvl1pPr>
              <a:defRPr/>
            </a:lvl1pPr>
          </a:lstStyle>
          <a:p>
            <a:pPr>
              <a:defRPr/>
            </a:pPr>
            <a:fld id="{12B7764B-317F-4A6B-9DC1-A2F4BEED2E10}" type="slidenum">
              <a:rPr lang="en-US"/>
              <a:pPr>
                <a:defRPr/>
              </a:pPr>
              <a:t>‹#›</a:t>
            </a:fld>
            <a:endParaRPr lang="en-US"/>
          </a:p>
        </p:txBody>
      </p:sp>
    </p:spTree>
    <p:extLst>
      <p:ext uri="{BB962C8B-B14F-4D97-AF65-F5344CB8AC3E}">
        <p14:creationId xmlns:p14="http://schemas.microsoft.com/office/powerpoint/2010/main" val="798123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96D1C3-3D58-4EBA-AD3F-BCC5C68338D1}"/>
              </a:ext>
            </a:extLst>
          </p:cNvPr>
          <p:cNvSpPr>
            <a:spLocks noGrp="1"/>
          </p:cNvSpPr>
          <p:nvPr>
            <p:ph type="dt" sz="half" idx="10"/>
          </p:nvPr>
        </p:nvSpPr>
        <p:spPr/>
        <p:txBody>
          <a:bodyPr/>
          <a:lstStyle>
            <a:lvl1pPr>
              <a:defRPr/>
            </a:lvl1pPr>
          </a:lstStyle>
          <a:p>
            <a:pPr>
              <a:defRPr/>
            </a:pPr>
            <a:fld id="{5F408CE8-14C4-46D3-937D-011FFDCAE718}" type="datetime1">
              <a:rPr lang="en-US"/>
              <a:pPr>
                <a:defRPr/>
              </a:pPr>
              <a:t>1/30/2020</a:t>
            </a:fld>
            <a:endParaRPr lang="en-US"/>
          </a:p>
        </p:txBody>
      </p:sp>
      <p:sp>
        <p:nvSpPr>
          <p:cNvPr id="5" name="Footer Placeholder 4">
            <a:extLst>
              <a:ext uri="{FF2B5EF4-FFF2-40B4-BE49-F238E27FC236}">
                <a16:creationId xmlns:a16="http://schemas.microsoft.com/office/drawing/2014/main" id="{39705C7A-07D7-4CA3-85AC-D2120ED9C4E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73AF1D1-1F7C-41BB-96C7-CB2676F865EC}"/>
              </a:ext>
            </a:extLst>
          </p:cNvPr>
          <p:cNvSpPr>
            <a:spLocks noGrp="1"/>
          </p:cNvSpPr>
          <p:nvPr>
            <p:ph type="sldNum" sz="quarter" idx="12"/>
          </p:nvPr>
        </p:nvSpPr>
        <p:spPr/>
        <p:txBody>
          <a:bodyPr/>
          <a:lstStyle>
            <a:lvl1pPr>
              <a:defRPr/>
            </a:lvl1pPr>
          </a:lstStyle>
          <a:p>
            <a:pPr>
              <a:defRPr/>
            </a:pPr>
            <a:fld id="{07A2C16F-03FB-4B6A-A6CE-CCC01F3C299D}" type="slidenum">
              <a:rPr lang="en-US"/>
              <a:pPr>
                <a:defRPr/>
              </a:pPr>
              <a:t>‹#›</a:t>
            </a:fld>
            <a:endParaRPr lang="en-US"/>
          </a:p>
        </p:txBody>
      </p:sp>
    </p:spTree>
    <p:extLst>
      <p:ext uri="{BB962C8B-B14F-4D97-AF65-F5344CB8AC3E}">
        <p14:creationId xmlns:p14="http://schemas.microsoft.com/office/powerpoint/2010/main" val="2025057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BF3071-FAA5-46F9-9B00-A22A6AD471AA}"/>
              </a:ext>
            </a:extLst>
          </p:cNvPr>
          <p:cNvSpPr>
            <a:spLocks noGrp="1"/>
          </p:cNvSpPr>
          <p:nvPr>
            <p:ph type="dt" sz="half" idx="10"/>
          </p:nvPr>
        </p:nvSpPr>
        <p:spPr/>
        <p:txBody>
          <a:bodyPr/>
          <a:lstStyle>
            <a:lvl1pPr>
              <a:defRPr/>
            </a:lvl1pPr>
          </a:lstStyle>
          <a:p>
            <a:pPr>
              <a:defRPr/>
            </a:pPr>
            <a:fld id="{F3B50388-7EC2-4EEA-8D4A-1F2546A01C15}" type="datetime1">
              <a:rPr lang="en-US"/>
              <a:pPr>
                <a:defRPr/>
              </a:pPr>
              <a:t>1/30/2020</a:t>
            </a:fld>
            <a:endParaRPr lang="en-US"/>
          </a:p>
        </p:txBody>
      </p:sp>
      <p:sp>
        <p:nvSpPr>
          <p:cNvPr id="5" name="Footer Placeholder 4">
            <a:extLst>
              <a:ext uri="{FF2B5EF4-FFF2-40B4-BE49-F238E27FC236}">
                <a16:creationId xmlns:a16="http://schemas.microsoft.com/office/drawing/2014/main" id="{3BEDDE39-61CF-4175-AD48-330ABE7D77A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A4C8F75-6AEF-4571-9B59-0507C0F4323E}"/>
              </a:ext>
            </a:extLst>
          </p:cNvPr>
          <p:cNvSpPr>
            <a:spLocks noGrp="1"/>
          </p:cNvSpPr>
          <p:nvPr>
            <p:ph type="sldNum" sz="quarter" idx="12"/>
          </p:nvPr>
        </p:nvSpPr>
        <p:spPr/>
        <p:txBody>
          <a:bodyPr/>
          <a:lstStyle>
            <a:lvl1pPr>
              <a:defRPr/>
            </a:lvl1pPr>
          </a:lstStyle>
          <a:p>
            <a:pPr>
              <a:defRPr/>
            </a:pPr>
            <a:fld id="{09D43590-0A13-4ADD-9419-1776E2DB0364}" type="slidenum">
              <a:rPr lang="en-US"/>
              <a:pPr>
                <a:defRPr/>
              </a:pPr>
              <a:t>‹#›</a:t>
            </a:fld>
            <a:endParaRPr lang="en-US"/>
          </a:p>
        </p:txBody>
      </p:sp>
    </p:spTree>
    <p:extLst>
      <p:ext uri="{BB962C8B-B14F-4D97-AF65-F5344CB8AC3E}">
        <p14:creationId xmlns:p14="http://schemas.microsoft.com/office/powerpoint/2010/main" val="1041873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48A02A-7157-455D-A261-245C013593B5}"/>
              </a:ext>
            </a:extLst>
          </p:cNvPr>
          <p:cNvSpPr>
            <a:spLocks noGrp="1"/>
          </p:cNvSpPr>
          <p:nvPr>
            <p:ph type="dt" sz="half" idx="10"/>
          </p:nvPr>
        </p:nvSpPr>
        <p:spPr/>
        <p:txBody>
          <a:bodyPr/>
          <a:lstStyle>
            <a:lvl1pPr>
              <a:defRPr/>
            </a:lvl1pPr>
          </a:lstStyle>
          <a:p>
            <a:pPr>
              <a:defRPr/>
            </a:pPr>
            <a:fld id="{A95A6BC9-0E43-4584-BED5-FA2D423AEC37}" type="datetime1">
              <a:rPr lang="en-US"/>
              <a:pPr>
                <a:defRPr/>
              </a:pPr>
              <a:t>1/30/2020</a:t>
            </a:fld>
            <a:endParaRPr lang="en-US"/>
          </a:p>
        </p:txBody>
      </p:sp>
      <p:sp>
        <p:nvSpPr>
          <p:cNvPr id="5" name="Footer Placeholder 4">
            <a:extLst>
              <a:ext uri="{FF2B5EF4-FFF2-40B4-BE49-F238E27FC236}">
                <a16:creationId xmlns:a16="http://schemas.microsoft.com/office/drawing/2014/main" id="{4EA8C164-C809-45AE-B3C4-4A9D821D22C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71F277E-6FA7-442E-B992-6B79196F7640}"/>
              </a:ext>
            </a:extLst>
          </p:cNvPr>
          <p:cNvSpPr>
            <a:spLocks noGrp="1"/>
          </p:cNvSpPr>
          <p:nvPr>
            <p:ph type="sldNum" sz="quarter" idx="12"/>
          </p:nvPr>
        </p:nvSpPr>
        <p:spPr/>
        <p:txBody>
          <a:bodyPr/>
          <a:lstStyle>
            <a:lvl1pPr>
              <a:defRPr/>
            </a:lvl1pPr>
          </a:lstStyle>
          <a:p>
            <a:pPr>
              <a:defRPr/>
            </a:pPr>
            <a:fld id="{B3987B29-EE2E-42B3-8DFD-B3C13D674507}" type="slidenum">
              <a:rPr lang="en-US"/>
              <a:pPr>
                <a:defRPr/>
              </a:pPr>
              <a:t>‹#›</a:t>
            </a:fld>
            <a:endParaRPr lang="en-US"/>
          </a:p>
        </p:txBody>
      </p:sp>
    </p:spTree>
    <p:extLst>
      <p:ext uri="{BB962C8B-B14F-4D97-AF65-F5344CB8AC3E}">
        <p14:creationId xmlns:p14="http://schemas.microsoft.com/office/powerpoint/2010/main" val="1485206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FC5679-554C-4E5C-AEA9-1584C01F727B}"/>
              </a:ext>
            </a:extLst>
          </p:cNvPr>
          <p:cNvSpPr>
            <a:spLocks noGrp="1"/>
          </p:cNvSpPr>
          <p:nvPr>
            <p:ph type="dt" sz="half" idx="10"/>
          </p:nvPr>
        </p:nvSpPr>
        <p:spPr/>
        <p:txBody>
          <a:bodyPr/>
          <a:lstStyle>
            <a:lvl1pPr>
              <a:defRPr/>
            </a:lvl1pPr>
          </a:lstStyle>
          <a:p>
            <a:pPr>
              <a:defRPr/>
            </a:pPr>
            <a:fld id="{425C736D-BCF6-4C9B-AF18-FFF592817B3A}" type="datetime1">
              <a:rPr lang="en-US"/>
              <a:pPr>
                <a:defRPr/>
              </a:pPr>
              <a:t>1/30/2020</a:t>
            </a:fld>
            <a:endParaRPr lang="en-US"/>
          </a:p>
        </p:txBody>
      </p:sp>
      <p:sp>
        <p:nvSpPr>
          <p:cNvPr id="5" name="Footer Placeholder 4">
            <a:extLst>
              <a:ext uri="{FF2B5EF4-FFF2-40B4-BE49-F238E27FC236}">
                <a16:creationId xmlns:a16="http://schemas.microsoft.com/office/drawing/2014/main" id="{E0C4946E-31BB-4C71-949F-24E284CA30F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20D1C84-ABF9-40C9-A043-9C271B37442E}"/>
              </a:ext>
            </a:extLst>
          </p:cNvPr>
          <p:cNvSpPr>
            <a:spLocks noGrp="1"/>
          </p:cNvSpPr>
          <p:nvPr>
            <p:ph type="sldNum" sz="quarter" idx="12"/>
          </p:nvPr>
        </p:nvSpPr>
        <p:spPr/>
        <p:txBody>
          <a:bodyPr/>
          <a:lstStyle>
            <a:lvl1pPr>
              <a:defRPr/>
            </a:lvl1pPr>
          </a:lstStyle>
          <a:p>
            <a:pPr>
              <a:defRPr/>
            </a:pPr>
            <a:fld id="{E7AD3428-C8A1-469C-AEBF-0291315AEE75}" type="slidenum">
              <a:rPr lang="en-US"/>
              <a:pPr>
                <a:defRPr/>
              </a:pPr>
              <a:t>‹#›</a:t>
            </a:fld>
            <a:endParaRPr lang="en-US"/>
          </a:p>
        </p:txBody>
      </p:sp>
    </p:spTree>
    <p:extLst>
      <p:ext uri="{BB962C8B-B14F-4D97-AF65-F5344CB8AC3E}">
        <p14:creationId xmlns:p14="http://schemas.microsoft.com/office/powerpoint/2010/main" val="885377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3FF417B1-7E74-4D9A-BBBF-394342DB102A}"/>
              </a:ext>
            </a:extLst>
          </p:cNvPr>
          <p:cNvSpPr>
            <a:spLocks noGrp="1"/>
          </p:cNvSpPr>
          <p:nvPr>
            <p:ph type="dt" sz="half" idx="10"/>
          </p:nvPr>
        </p:nvSpPr>
        <p:spPr/>
        <p:txBody>
          <a:bodyPr/>
          <a:lstStyle>
            <a:lvl1pPr>
              <a:defRPr/>
            </a:lvl1pPr>
          </a:lstStyle>
          <a:p>
            <a:pPr>
              <a:defRPr/>
            </a:pPr>
            <a:fld id="{FE099332-977C-40DD-9427-A7DA2EF24FA9}" type="datetime1">
              <a:rPr lang="en-US"/>
              <a:pPr>
                <a:defRPr/>
              </a:pPr>
              <a:t>1/30/2020</a:t>
            </a:fld>
            <a:endParaRPr lang="en-US"/>
          </a:p>
        </p:txBody>
      </p:sp>
      <p:sp>
        <p:nvSpPr>
          <p:cNvPr id="6" name="Footer Placeholder 4">
            <a:extLst>
              <a:ext uri="{FF2B5EF4-FFF2-40B4-BE49-F238E27FC236}">
                <a16:creationId xmlns:a16="http://schemas.microsoft.com/office/drawing/2014/main" id="{9594137C-ED7D-4D3B-AD9D-1FF0F60FD26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8358E55-4962-4DFD-B897-C5E11C03C8B6}"/>
              </a:ext>
            </a:extLst>
          </p:cNvPr>
          <p:cNvSpPr>
            <a:spLocks noGrp="1"/>
          </p:cNvSpPr>
          <p:nvPr>
            <p:ph type="sldNum" sz="quarter" idx="12"/>
          </p:nvPr>
        </p:nvSpPr>
        <p:spPr/>
        <p:txBody>
          <a:bodyPr/>
          <a:lstStyle>
            <a:lvl1pPr>
              <a:defRPr/>
            </a:lvl1pPr>
          </a:lstStyle>
          <a:p>
            <a:pPr>
              <a:defRPr/>
            </a:pPr>
            <a:fld id="{6E7669A7-1DF4-428B-8DC4-0C719FC1D4D3}" type="slidenum">
              <a:rPr lang="en-US"/>
              <a:pPr>
                <a:defRPr/>
              </a:pPr>
              <a:t>‹#›</a:t>
            </a:fld>
            <a:endParaRPr lang="en-US"/>
          </a:p>
        </p:txBody>
      </p:sp>
    </p:spTree>
    <p:extLst>
      <p:ext uri="{BB962C8B-B14F-4D97-AF65-F5344CB8AC3E}">
        <p14:creationId xmlns:p14="http://schemas.microsoft.com/office/powerpoint/2010/main" val="1062609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8F9E6DA-B4ED-43A4-828B-05F88425E57D}"/>
              </a:ext>
            </a:extLst>
          </p:cNvPr>
          <p:cNvSpPr>
            <a:spLocks noGrp="1"/>
          </p:cNvSpPr>
          <p:nvPr>
            <p:ph type="dt" sz="half" idx="10"/>
          </p:nvPr>
        </p:nvSpPr>
        <p:spPr/>
        <p:txBody>
          <a:bodyPr/>
          <a:lstStyle>
            <a:lvl1pPr>
              <a:defRPr/>
            </a:lvl1pPr>
          </a:lstStyle>
          <a:p>
            <a:pPr>
              <a:defRPr/>
            </a:pPr>
            <a:fld id="{77C5E2D1-A098-4868-B954-D8AC29F1A218}" type="datetime1">
              <a:rPr lang="en-US"/>
              <a:pPr>
                <a:defRPr/>
              </a:pPr>
              <a:t>1/30/2020</a:t>
            </a:fld>
            <a:endParaRPr lang="en-US"/>
          </a:p>
        </p:txBody>
      </p:sp>
      <p:sp>
        <p:nvSpPr>
          <p:cNvPr id="8" name="Footer Placeholder 4">
            <a:extLst>
              <a:ext uri="{FF2B5EF4-FFF2-40B4-BE49-F238E27FC236}">
                <a16:creationId xmlns:a16="http://schemas.microsoft.com/office/drawing/2014/main" id="{1F13D941-4F08-4EE7-9A0C-1511F6DE5BD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C0360CFE-3E41-4465-B97F-873ECD265B81}"/>
              </a:ext>
            </a:extLst>
          </p:cNvPr>
          <p:cNvSpPr>
            <a:spLocks noGrp="1"/>
          </p:cNvSpPr>
          <p:nvPr>
            <p:ph type="sldNum" sz="quarter" idx="12"/>
          </p:nvPr>
        </p:nvSpPr>
        <p:spPr/>
        <p:txBody>
          <a:bodyPr/>
          <a:lstStyle>
            <a:lvl1pPr>
              <a:defRPr/>
            </a:lvl1pPr>
          </a:lstStyle>
          <a:p>
            <a:pPr>
              <a:defRPr/>
            </a:pPr>
            <a:fld id="{E7A236EB-9FDA-4558-B662-A0FCA1097088}" type="slidenum">
              <a:rPr lang="en-US"/>
              <a:pPr>
                <a:defRPr/>
              </a:pPr>
              <a:t>‹#›</a:t>
            </a:fld>
            <a:endParaRPr lang="en-US"/>
          </a:p>
        </p:txBody>
      </p:sp>
    </p:spTree>
    <p:extLst>
      <p:ext uri="{BB962C8B-B14F-4D97-AF65-F5344CB8AC3E}">
        <p14:creationId xmlns:p14="http://schemas.microsoft.com/office/powerpoint/2010/main" val="2572011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08737DD1-C7FA-4E6E-A556-5D3E5C7E6B04}"/>
              </a:ext>
            </a:extLst>
          </p:cNvPr>
          <p:cNvSpPr>
            <a:spLocks noGrp="1"/>
          </p:cNvSpPr>
          <p:nvPr>
            <p:ph type="dt" sz="half" idx="10"/>
          </p:nvPr>
        </p:nvSpPr>
        <p:spPr/>
        <p:txBody>
          <a:bodyPr/>
          <a:lstStyle>
            <a:lvl1pPr>
              <a:defRPr/>
            </a:lvl1pPr>
          </a:lstStyle>
          <a:p>
            <a:pPr>
              <a:defRPr/>
            </a:pPr>
            <a:fld id="{91049295-0CD4-4E55-9808-BF226DE5E1A3}" type="datetime1">
              <a:rPr lang="en-US"/>
              <a:pPr>
                <a:defRPr/>
              </a:pPr>
              <a:t>1/30/2020</a:t>
            </a:fld>
            <a:endParaRPr lang="en-US"/>
          </a:p>
        </p:txBody>
      </p:sp>
      <p:sp>
        <p:nvSpPr>
          <p:cNvPr id="4" name="Footer Placeholder 4">
            <a:extLst>
              <a:ext uri="{FF2B5EF4-FFF2-40B4-BE49-F238E27FC236}">
                <a16:creationId xmlns:a16="http://schemas.microsoft.com/office/drawing/2014/main" id="{903FA933-2788-4E8E-BEED-196EF88E417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565D172-38D1-4FA9-AE37-8EC2BF92BBF1}"/>
              </a:ext>
            </a:extLst>
          </p:cNvPr>
          <p:cNvSpPr>
            <a:spLocks noGrp="1"/>
          </p:cNvSpPr>
          <p:nvPr>
            <p:ph type="sldNum" sz="quarter" idx="12"/>
          </p:nvPr>
        </p:nvSpPr>
        <p:spPr/>
        <p:txBody>
          <a:bodyPr/>
          <a:lstStyle>
            <a:lvl1pPr>
              <a:defRPr/>
            </a:lvl1pPr>
          </a:lstStyle>
          <a:p>
            <a:pPr>
              <a:defRPr/>
            </a:pPr>
            <a:fld id="{16971643-BFCF-4936-8216-1189010D83A9}" type="slidenum">
              <a:rPr lang="en-US"/>
              <a:pPr>
                <a:defRPr/>
              </a:pPr>
              <a:t>‹#›</a:t>
            </a:fld>
            <a:endParaRPr lang="en-US"/>
          </a:p>
        </p:txBody>
      </p:sp>
    </p:spTree>
    <p:extLst>
      <p:ext uri="{BB962C8B-B14F-4D97-AF65-F5344CB8AC3E}">
        <p14:creationId xmlns:p14="http://schemas.microsoft.com/office/powerpoint/2010/main" val="291760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7F4C95B-CA51-4629-A8A6-07D619F47E26}"/>
              </a:ext>
            </a:extLst>
          </p:cNvPr>
          <p:cNvSpPr>
            <a:spLocks noGrp="1"/>
          </p:cNvSpPr>
          <p:nvPr>
            <p:ph type="dt" sz="half" idx="10"/>
          </p:nvPr>
        </p:nvSpPr>
        <p:spPr/>
        <p:txBody>
          <a:bodyPr/>
          <a:lstStyle>
            <a:lvl1pPr>
              <a:defRPr/>
            </a:lvl1pPr>
          </a:lstStyle>
          <a:p>
            <a:pPr>
              <a:defRPr/>
            </a:pPr>
            <a:fld id="{27663336-5A8E-4C14-A0D0-90DA68EEC474}" type="datetime1">
              <a:rPr lang="en-US"/>
              <a:pPr>
                <a:defRPr/>
              </a:pPr>
              <a:t>1/30/2020</a:t>
            </a:fld>
            <a:endParaRPr lang="en-US"/>
          </a:p>
        </p:txBody>
      </p:sp>
      <p:sp>
        <p:nvSpPr>
          <p:cNvPr id="3" name="Footer Placeholder 4">
            <a:extLst>
              <a:ext uri="{FF2B5EF4-FFF2-40B4-BE49-F238E27FC236}">
                <a16:creationId xmlns:a16="http://schemas.microsoft.com/office/drawing/2014/main" id="{154A722E-6FC7-42DD-A0C4-13D798BE6B7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A2D47129-0DD6-41E5-951C-90A76B85F018}"/>
              </a:ext>
            </a:extLst>
          </p:cNvPr>
          <p:cNvSpPr>
            <a:spLocks noGrp="1"/>
          </p:cNvSpPr>
          <p:nvPr>
            <p:ph type="sldNum" sz="quarter" idx="12"/>
          </p:nvPr>
        </p:nvSpPr>
        <p:spPr/>
        <p:txBody>
          <a:bodyPr/>
          <a:lstStyle>
            <a:lvl1pPr>
              <a:defRPr/>
            </a:lvl1pPr>
          </a:lstStyle>
          <a:p>
            <a:pPr>
              <a:defRPr/>
            </a:pPr>
            <a:fld id="{109496B7-981F-48B7-A727-5A56614021B6}" type="slidenum">
              <a:rPr lang="en-US"/>
              <a:pPr>
                <a:defRPr/>
              </a:pPr>
              <a:t>‹#›</a:t>
            </a:fld>
            <a:endParaRPr lang="en-US"/>
          </a:p>
        </p:txBody>
      </p:sp>
    </p:spTree>
    <p:extLst>
      <p:ext uri="{BB962C8B-B14F-4D97-AF65-F5344CB8AC3E}">
        <p14:creationId xmlns:p14="http://schemas.microsoft.com/office/powerpoint/2010/main" val="2035524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6125866-10A8-4FE3-B970-7989EAE55161}"/>
              </a:ext>
            </a:extLst>
          </p:cNvPr>
          <p:cNvSpPr>
            <a:spLocks noGrp="1"/>
          </p:cNvSpPr>
          <p:nvPr>
            <p:ph type="dt" sz="half" idx="10"/>
          </p:nvPr>
        </p:nvSpPr>
        <p:spPr/>
        <p:txBody>
          <a:bodyPr/>
          <a:lstStyle>
            <a:lvl1pPr>
              <a:defRPr/>
            </a:lvl1pPr>
          </a:lstStyle>
          <a:p>
            <a:pPr>
              <a:defRPr/>
            </a:pPr>
            <a:fld id="{936085EF-7C58-4B5F-9754-37BFFA51C2B1}" type="datetime1">
              <a:rPr lang="en-US"/>
              <a:pPr>
                <a:defRPr/>
              </a:pPr>
              <a:t>1/30/2020</a:t>
            </a:fld>
            <a:endParaRPr lang="en-US"/>
          </a:p>
        </p:txBody>
      </p:sp>
      <p:sp>
        <p:nvSpPr>
          <p:cNvPr id="6" name="Footer Placeholder 4">
            <a:extLst>
              <a:ext uri="{FF2B5EF4-FFF2-40B4-BE49-F238E27FC236}">
                <a16:creationId xmlns:a16="http://schemas.microsoft.com/office/drawing/2014/main" id="{FA240FCE-878E-4975-BF50-F5F8B081A3F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E1D568A-CD7F-44FB-AAE3-0F8377770CC3}"/>
              </a:ext>
            </a:extLst>
          </p:cNvPr>
          <p:cNvSpPr>
            <a:spLocks noGrp="1"/>
          </p:cNvSpPr>
          <p:nvPr>
            <p:ph type="sldNum" sz="quarter" idx="12"/>
          </p:nvPr>
        </p:nvSpPr>
        <p:spPr/>
        <p:txBody>
          <a:bodyPr/>
          <a:lstStyle>
            <a:lvl1pPr>
              <a:defRPr/>
            </a:lvl1pPr>
          </a:lstStyle>
          <a:p>
            <a:pPr>
              <a:defRPr/>
            </a:pPr>
            <a:fld id="{B618567C-E750-4AA3-8E12-A5AEDEA595E6}" type="slidenum">
              <a:rPr lang="en-US"/>
              <a:pPr>
                <a:defRPr/>
              </a:pPr>
              <a:t>‹#›</a:t>
            </a:fld>
            <a:endParaRPr lang="en-US"/>
          </a:p>
        </p:txBody>
      </p:sp>
    </p:spTree>
    <p:extLst>
      <p:ext uri="{BB962C8B-B14F-4D97-AF65-F5344CB8AC3E}">
        <p14:creationId xmlns:p14="http://schemas.microsoft.com/office/powerpoint/2010/main" val="619090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D541D76-6D2C-4E10-B331-93B6CCDD6872}"/>
              </a:ext>
            </a:extLst>
          </p:cNvPr>
          <p:cNvSpPr>
            <a:spLocks noGrp="1"/>
          </p:cNvSpPr>
          <p:nvPr>
            <p:ph type="dt" sz="half" idx="10"/>
          </p:nvPr>
        </p:nvSpPr>
        <p:spPr/>
        <p:txBody>
          <a:bodyPr/>
          <a:lstStyle>
            <a:lvl1pPr>
              <a:defRPr/>
            </a:lvl1pPr>
          </a:lstStyle>
          <a:p>
            <a:pPr>
              <a:defRPr/>
            </a:pPr>
            <a:fld id="{0504796B-4104-4AE1-AB7A-44159523F251}" type="datetime1">
              <a:rPr lang="en-US"/>
              <a:pPr>
                <a:defRPr/>
              </a:pPr>
              <a:t>1/30/2020</a:t>
            </a:fld>
            <a:endParaRPr lang="en-US"/>
          </a:p>
        </p:txBody>
      </p:sp>
      <p:sp>
        <p:nvSpPr>
          <p:cNvPr id="6" name="Footer Placeholder 4">
            <a:extLst>
              <a:ext uri="{FF2B5EF4-FFF2-40B4-BE49-F238E27FC236}">
                <a16:creationId xmlns:a16="http://schemas.microsoft.com/office/drawing/2014/main" id="{0ED5C5C8-DB33-41B2-A701-C2B82E973BA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D6E6584-B4F5-42CE-8392-48E4ED3CA104}"/>
              </a:ext>
            </a:extLst>
          </p:cNvPr>
          <p:cNvSpPr>
            <a:spLocks noGrp="1"/>
          </p:cNvSpPr>
          <p:nvPr>
            <p:ph type="sldNum" sz="quarter" idx="12"/>
          </p:nvPr>
        </p:nvSpPr>
        <p:spPr/>
        <p:txBody>
          <a:bodyPr/>
          <a:lstStyle>
            <a:lvl1pPr>
              <a:defRPr/>
            </a:lvl1pPr>
          </a:lstStyle>
          <a:p>
            <a:pPr>
              <a:defRPr/>
            </a:pPr>
            <a:fld id="{0F7E3C9C-3884-496E-9F46-97B5D33A85F1}" type="slidenum">
              <a:rPr lang="en-US"/>
              <a:pPr>
                <a:defRPr/>
              </a:pPr>
              <a:t>‹#›</a:t>
            </a:fld>
            <a:endParaRPr lang="en-US"/>
          </a:p>
        </p:txBody>
      </p:sp>
    </p:spTree>
    <p:extLst>
      <p:ext uri="{BB962C8B-B14F-4D97-AF65-F5344CB8AC3E}">
        <p14:creationId xmlns:p14="http://schemas.microsoft.com/office/powerpoint/2010/main" val="2772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BA9BB1D-855C-4655-A436-7B67DF8086E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47490DE1-33BB-425B-8F27-13CD37C1019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ACB26A8-C892-45D4-9E9E-3A7B449DE61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9426FAD9-66BE-4A19-AD53-E962221115A6}" type="datetime1">
              <a:rPr lang="en-US"/>
              <a:pPr>
                <a:defRPr/>
              </a:pPr>
              <a:t>1/30/2020</a:t>
            </a:fld>
            <a:endParaRPr lang="en-US"/>
          </a:p>
        </p:txBody>
      </p:sp>
      <p:sp>
        <p:nvSpPr>
          <p:cNvPr id="5" name="Footer Placeholder 4">
            <a:extLst>
              <a:ext uri="{FF2B5EF4-FFF2-40B4-BE49-F238E27FC236}">
                <a16:creationId xmlns:a16="http://schemas.microsoft.com/office/drawing/2014/main" id="{1ACE75D0-BA4B-409F-B72F-30035972DB2C}"/>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3DD29417-FDF9-4ACF-AB47-BBA786EC1C8F}"/>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E6871B9E-F910-490E-991F-9C779757AA7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hyperlink" Target="https://intentdatacloud.com/intent-data-analytics-actionable-insights" TargetMode="External"/><Relationship Id="rId13" Type="http://schemas.openxmlformats.org/officeDocument/2006/relationships/image" Target="../media/image4.png"/><Relationship Id="rId3" Type="http://schemas.openxmlformats.org/officeDocument/2006/relationships/hyperlink" Target="https://intentdatacloud.com/intent-data-b2b-marketing" TargetMode="External"/><Relationship Id="rId7" Type="http://schemas.openxmlformats.org/officeDocument/2006/relationships/hyperlink" Target="https://intentdatacloud.com/intent-data-to-increase-conversions" TargetMode="External"/><Relationship Id="rId12"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intentdatacloud.com/hidden-power-intent-data-analytics" TargetMode="External"/><Relationship Id="rId11" Type="http://schemas.microsoft.com/office/2007/relationships/hdphoto" Target="../media/hdphoto1.wdp"/><Relationship Id="rId5" Type="http://schemas.openxmlformats.org/officeDocument/2006/relationships/hyperlink" Target="https://intentdatacloud.com/buyer-intent-data-marketing-strategy" TargetMode="External"/><Relationship Id="rId10" Type="http://schemas.openxmlformats.org/officeDocument/2006/relationships/image" Target="../media/image2.png"/><Relationship Id="rId4" Type="http://schemas.openxmlformats.org/officeDocument/2006/relationships/hyperlink" Target="https://intentdatacloud.com/intent-data-future-b2b-marketing" TargetMode="External"/><Relationship Id="rId9"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A1675-A6BD-47BB-B8F4-3031ACAC9C30}"/>
              </a:ext>
            </a:extLst>
          </p:cNvPr>
          <p:cNvSpPr>
            <a:spLocks noGrp="1"/>
          </p:cNvSpPr>
          <p:nvPr>
            <p:ph type="ctrTitle"/>
          </p:nvPr>
        </p:nvSpPr>
        <p:spPr>
          <a:xfrm>
            <a:off x="0" y="2057400"/>
            <a:ext cx="9144000" cy="1752600"/>
          </a:xfrm>
        </p:spPr>
        <p:txBody>
          <a:bodyPr rtlCol="0">
            <a:normAutofit fontScale="90000"/>
          </a:bodyPr>
          <a:lstStyle/>
          <a:p>
            <a:pPr eaLnBrk="1" fontAlgn="auto" hangingPunct="1">
              <a:spcAft>
                <a:spcPts val="0"/>
              </a:spcAft>
              <a:defRPr/>
            </a:pPr>
            <a:br>
              <a:rPr lang="en-US" sz="5300" b="1" dirty="0">
                <a:solidFill>
                  <a:srgbClr val="00B0F0"/>
                </a:solidFill>
              </a:rPr>
            </a:br>
            <a:br>
              <a:rPr lang="en-US" dirty="0">
                <a:ln w="9525">
                  <a:solidFill>
                    <a:srgbClr val="707070"/>
                  </a:solidFill>
                </a:ln>
                <a:solidFill>
                  <a:srgbClr val="00B0F0"/>
                </a:solidFill>
              </a:rPr>
            </a:br>
            <a:r>
              <a:rPr lang="en-US" sz="3000" b="1" dirty="0">
                <a:ln w="12700">
                  <a:solidFill>
                    <a:schemeClr val="tx1">
                      <a:lumMod val="75000"/>
                      <a:lumOff val="25000"/>
                    </a:schemeClr>
                  </a:solidFill>
                  <a:prstDash val="solid"/>
                </a:ln>
                <a:pattFill prst="pct30">
                  <a:fgClr>
                    <a:srgbClr val="C80000"/>
                  </a:fgClr>
                  <a:bgClr>
                    <a:schemeClr val="tx1"/>
                  </a:bgClr>
                </a:pattFill>
                <a:latin typeface="Malgun Gothic" panose="020B0503020000020004" pitchFamily="34" charset="-127"/>
                <a:ea typeface="Malgun Gothic" panose="020B0503020000020004" pitchFamily="34" charset="-127"/>
                <a:cs typeface="Tunga" panose="020B0502040204020203" pitchFamily="34" charset="0"/>
              </a:rPr>
              <a:t>Vertical Insider </a:t>
            </a:r>
            <a:r>
              <a:rPr lang="en-US" sz="3000" b="1" dirty="0" err="1">
                <a:ln w="12700">
                  <a:solidFill>
                    <a:schemeClr val="tx1">
                      <a:lumMod val="75000"/>
                      <a:lumOff val="25000"/>
                    </a:schemeClr>
                  </a:solidFill>
                  <a:prstDash val="solid"/>
                </a:ln>
                <a:pattFill prst="pct30">
                  <a:fgClr>
                    <a:srgbClr val="C80000"/>
                  </a:fgClr>
                  <a:bgClr>
                    <a:schemeClr val="tx1"/>
                  </a:bgClr>
                </a:pattFill>
                <a:latin typeface="Malgun Gothic" panose="020B0503020000020004" pitchFamily="34" charset="-127"/>
                <a:ea typeface="Malgun Gothic" panose="020B0503020000020004" pitchFamily="34" charset="-127"/>
                <a:cs typeface="Tunga" panose="020B0502040204020203" pitchFamily="34" charset="0"/>
              </a:rPr>
              <a:t>DataCloud</a:t>
            </a:r>
            <a:r>
              <a:rPr lang="en-US" sz="3000" b="1" dirty="0">
                <a:ln w="12700">
                  <a:solidFill>
                    <a:schemeClr val="tx1">
                      <a:lumMod val="75000"/>
                      <a:lumOff val="25000"/>
                    </a:schemeClr>
                  </a:solidFill>
                  <a:prstDash val="solid"/>
                </a:ln>
                <a:pattFill prst="pct30">
                  <a:fgClr>
                    <a:srgbClr val="C80000"/>
                  </a:fgClr>
                  <a:bgClr>
                    <a:schemeClr val="tx1"/>
                  </a:bgClr>
                </a:pattFill>
                <a:latin typeface="Malgun Gothic" panose="020B0503020000020004" pitchFamily="34" charset="-127"/>
                <a:ea typeface="Malgun Gothic" panose="020B0503020000020004" pitchFamily="34" charset="-127"/>
                <a:cs typeface="Tunga" panose="020B0502040204020203" pitchFamily="34" charset="0"/>
              </a:rPr>
              <a:t>: B2B Intent Data Analytics</a:t>
            </a:r>
            <a:br>
              <a:rPr lang="en-US" dirty="0">
                <a:ln w="12700">
                  <a:solidFill>
                    <a:srgbClr val="707070"/>
                  </a:solidFill>
                </a:ln>
                <a:solidFill>
                  <a:srgbClr val="4896C4"/>
                </a:solidFill>
              </a:rPr>
            </a:br>
            <a:br>
              <a:rPr lang="en-US" dirty="0"/>
            </a:br>
            <a:endParaRPr lang="en-US" dirty="0"/>
          </a:p>
        </p:txBody>
      </p:sp>
      <p:sp>
        <p:nvSpPr>
          <p:cNvPr id="3075" name="Subtitle 2">
            <a:extLst>
              <a:ext uri="{FF2B5EF4-FFF2-40B4-BE49-F238E27FC236}">
                <a16:creationId xmlns:a16="http://schemas.microsoft.com/office/drawing/2014/main" id="{E47F5D40-5428-402A-8A10-3C283B9CA451}"/>
              </a:ext>
            </a:extLst>
          </p:cNvPr>
          <p:cNvSpPr>
            <a:spLocks noGrp="1"/>
          </p:cNvSpPr>
          <p:nvPr>
            <p:ph type="subTitle" idx="1"/>
          </p:nvPr>
        </p:nvSpPr>
        <p:spPr>
          <a:xfrm>
            <a:off x="457200" y="3401475"/>
            <a:ext cx="9220200" cy="2777392"/>
          </a:xfrm>
        </p:spPr>
        <p:txBody>
          <a:bodyPr/>
          <a:lstStyle/>
          <a:p>
            <a:pPr marL="914400" lvl="1" indent="-457200" algn="l" eaLnBrk="1" hangingPunct="1">
              <a:buFont typeface="Wingdings" panose="05000000000000000000" pitchFamily="2" charset="2"/>
              <a:buChar char="Ø"/>
              <a:defRPr/>
            </a:pPr>
            <a:r>
              <a:rPr lang="en-US" altLang="en-US" sz="2400" b="1" dirty="0">
                <a:ln w="15875" cap="flat" cmpd="sng">
                  <a:solidFill>
                    <a:schemeClr val="tx1">
                      <a:lumMod val="85000"/>
                      <a:lumOff val="15000"/>
                    </a:schemeClr>
                  </a:solidFill>
                  <a:prstDash val="solid"/>
                  <a:round/>
                </a:ln>
                <a:solidFill>
                  <a:srgbClr val="DE0000"/>
                </a:solidFill>
                <a:effectLst>
                  <a:innerShdw blurRad="177800">
                    <a:schemeClr val="accent3">
                      <a:lumMod val="50000"/>
                    </a:schemeClr>
                  </a:innerShdw>
                </a:effectLst>
              </a:rPr>
              <a:t>Topics for Discussion</a:t>
            </a:r>
          </a:p>
          <a:p>
            <a:pPr marL="342900" indent="-342900" algn="l" eaLnBrk="1" hangingPunct="1">
              <a:buFont typeface="Courier New" panose="02070309020205020404" pitchFamily="49" charset="0"/>
              <a:buChar char="o"/>
              <a:defRPr/>
            </a:pPr>
            <a:endParaRPr lang="en-US" altLang="en-US" sz="300" b="1" dirty="0">
              <a:solidFill>
                <a:srgbClr val="306E94"/>
              </a:solidFill>
            </a:endParaRPr>
          </a:p>
          <a:p>
            <a:pPr marL="1257300" lvl="2" indent="-342900" algn="l" eaLnBrk="1" hangingPunct="1">
              <a:buFont typeface="Courier New" panose="02070309020205020404" pitchFamily="49" charset="0"/>
              <a:buChar char="o"/>
              <a:defRPr/>
            </a:pPr>
            <a:r>
              <a:rPr lang="en-US" altLang="en-US" sz="1200" b="1" dirty="0">
                <a:solidFill>
                  <a:schemeClr val="tx1">
                    <a:lumMod val="85000"/>
                    <a:lumOff val="15000"/>
                  </a:schemeClr>
                </a:solidFill>
              </a:rPr>
              <a:t>About B2B Intent Data &amp; Intent Analytics</a:t>
            </a:r>
          </a:p>
          <a:p>
            <a:pPr marL="1257300" lvl="2" indent="-342900" algn="l" eaLnBrk="1" hangingPunct="1">
              <a:buFont typeface="Courier New" panose="02070309020205020404" pitchFamily="49" charset="0"/>
              <a:buChar char="o"/>
              <a:defRPr/>
            </a:pPr>
            <a:r>
              <a:rPr lang="en-US" altLang="en-US" sz="1200" b="1" dirty="0">
                <a:solidFill>
                  <a:schemeClr val="tx1">
                    <a:lumMod val="85000"/>
                    <a:lumOff val="15000"/>
                  </a:schemeClr>
                </a:solidFill>
              </a:rPr>
              <a:t>Introducing VI Intent Data (</a:t>
            </a:r>
            <a:r>
              <a:rPr lang="en-US" altLang="en-US" sz="1100" b="1" dirty="0">
                <a:solidFill>
                  <a:srgbClr val="C80000"/>
                </a:solidFill>
              </a:rPr>
              <a:t>Powered by Vertical Insider</a:t>
            </a:r>
            <a:r>
              <a:rPr lang="en-US" altLang="en-US" sz="1100" b="1" dirty="0">
                <a:solidFill>
                  <a:schemeClr val="tx1">
                    <a:lumMod val="85000"/>
                    <a:lumOff val="15000"/>
                  </a:schemeClr>
                </a:solidFill>
              </a:rPr>
              <a:t>)</a:t>
            </a:r>
            <a:endParaRPr lang="en-US" altLang="en-US" sz="1200" b="1" dirty="0">
              <a:solidFill>
                <a:schemeClr val="tx1">
                  <a:lumMod val="85000"/>
                  <a:lumOff val="15000"/>
                </a:schemeClr>
              </a:solidFill>
            </a:endParaRPr>
          </a:p>
          <a:p>
            <a:pPr marL="1257300" lvl="2" indent="-342900" algn="l" eaLnBrk="1" hangingPunct="1">
              <a:buFont typeface="Courier New" panose="02070309020205020404" pitchFamily="49" charset="0"/>
              <a:buChar char="o"/>
              <a:defRPr/>
            </a:pPr>
            <a:r>
              <a:rPr lang="en-US" altLang="en-US" sz="1200" b="1" dirty="0">
                <a:solidFill>
                  <a:schemeClr val="tx1">
                    <a:lumMod val="85000"/>
                    <a:lumOff val="15000"/>
                  </a:schemeClr>
                </a:solidFill>
              </a:rPr>
              <a:t>Vertical Insider's Intent Data Scoring: Part 1 - The “Intent Score”</a:t>
            </a:r>
          </a:p>
          <a:p>
            <a:pPr marL="1257300" lvl="2" indent="-342900" algn="l" eaLnBrk="1" hangingPunct="1">
              <a:buFont typeface="Courier New" panose="02070309020205020404" pitchFamily="49" charset="0"/>
              <a:buChar char="o"/>
              <a:defRPr/>
            </a:pPr>
            <a:r>
              <a:rPr lang="en-US" altLang="en-US" sz="1200" b="1" dirty="0">
                <a:solidFill>
                  <a:schemeClr val="tx1">
                    <a:lumMod val="85000"/>
                    <a:lumOff val="15000"/>
                  </a:schemeClr>
                </a:solidFill>
              </a:rPr>
              <a:t>Vertical Insider's Intent Data Scoring: Part 2 - The “Synthesized Intent Score”</a:t>
            </a:r>
          </a:p>
          <a:p>
            <a:pPr marL="1257300" lvl="2" indent="-342900" algn="l" eaLnBrk="1" hangingPunct="1">
              <a:buFont typeface="Courier New" panose="02070309020205020404" pitchFamily="49" charset="0"/>
              <a:buChar char="o"/>
              <a:defRPr/>
            </a:pPr>
            <a:r>
              <a:rPr lang="en-US" altLang="en-US" sz="1200" b="1" dirty="0">
                <a:solidFill>
                  <a:schemeClr val="tx1">
                    <a:lumMod val="85000"/>
                    <a:lumOff val="15000"/>
                  </a:schemeClr>
                </a:solidFill>
              </a:rPr>
              <a:t>Vertical Insider's Intent Data Scoring: Part 3 - The “Buying Temperature”</a:t>
            </a:r>
          </a:p>
          <a:p>
            <a:pPr marL="1257300" lvl="2" indent="-342900" algn="l" eaLnBrk="1" hangingPunct="1">
              <a:buFont typeface="Courier New" panose="02070309020205020404" pitchFamily="49" charset="0"/>
              <a:buChar char="o"/>
              <a:defRPr/>
            </a:pPr>
            <a:r>
              <a:rPr lang="en-US" altLang="en-US" sz="1200" b="1" dirty="0">
                <a:solidFill>
                  <a:schemeClr val="tx1">
                    <a:lumMod val="85000"/>
                    <a:lumOff val="15000"/>
                  </a:schemeClr>
                </a:solidFill>
              </a:rPr>
              <a:t>B2B Intent Data Records, Inputs and Analytics</a:t>
            </a:r>
          </a:p>
          <a:p>
            <a:pPr marL="1257300" lvl="2" indent="-342900" algn="l" eaLnBrk="1" hangingPunct="1">
              <a:buFont typeface="Courier New" panose="02070309020205020404" pitchFamily="49" charset="0"/>
              <a:buChar char="o"/>
              <a:defRPr/>
            </a:pPr>
            <a:r>
              <a:rPr lang="en-US" altLang="en-US" sz="1200" b="1" dirty="0">
                <a:solidFill>
                  <a:schemeClr val="tx1">
                    <a:lumMod val="85000"/>
                    <a:lumOff val="15000"/>
                  </a:schemeClr>
                </a:solidFill>
              </a:rPr>
              <a:t>History: Making the Case for Vertical Insider’s B2B Intent Data</a:t>
            </a:r>
          </a:p>
          <a:p>
            <a:pPr marL="1257300" lvl="2" indent="-342900" algn="l" eaLnBrk="1" hangingPunct="1">
              <a:buFont typeface="Courier New" panose="02070309020205020404" pitchFamily="49" charset="0"/>
              <a:buChar char="o"/>
              <a:defRPr/>
            </a:pPr>
            <a:r>
              <a:rPr lang="en-US" altLang="en-US" sz="1200" b="1" dirty="0">
                <a:solidFill>
                  <a:schemeClr val="tx1">
                    <a:lumMod val="85000"/>
                    <a:lumOff val="15000"/>
                  </a:schemeClr>
                </a:solidFill>
              </a:rPr>
              <a:t>Why is VI Intent Data (</a:t>
            </a:r>
            <a:r>
              <a:rPr lang="en-US" altLang="en-US" sz="1100" b="1" dirty="0">
                <a:solidFill>
                  <a:srgbClr val="C80000"/>
                </a:solidFill>
              </a:rPr>
              <a:t>Powered by Vertical Insider</a:t>
            </a:r>
            <a:r>
              <a:rPr lang="en-US" altLang="en-US" sz="1200" b="1" dirty="0">
                <a:solidFill>
                  <a:schemeClr val="tx1">
                    <a:lumMod val="85000"/>
                    <a:lumOff val="15000"/>
                  </a:schemeClr>
                </a:solidFill>
              </a:rPr>
              <a:t>) Different?</a:t>
            </a:r>
          </a:p>
          <a:p>
            <a:pPr marL="342900" indent="-342900" eaLnBrk="1" hangingPunct="1">
              <a:buFontTx/>
              <a:buChar char="-"/>
              <a:defRPr/>
            </a:pPr>
            <a:endParaRPr lang="en-US" altLang="en-US" sz="2000" b="1" dirty="0">
              <a:solidFill>
                <a:schemeClr val="tx1"/>
              </a:solidFill>
            </a:endParaRPr>
          </a:p>
          <a:p>
            <a:pPr marL="342900" indent="-342900" eaLnBrk="1" hangingPunct="1">
              <a:buFontTx/>
              <a:buChar char="-"/>
              <a:defRPr/>
            </a:pPr>
            <a:endParaRPr lang="en-US" altLang="en-US" sz="2000" b="1" dirty="0">
              <a:solidFill>
                <a:schemeClr val="tx1"/>
              </a:solidFill>
            </a:endParaRPr>
          </a:p>
          <a:p>
            <a:pPr marL="342900" indent="-342900" eaLnBrk="1" hangingPunct="1">
              <a:buFontTx/>
              <a:buChar char="-"/>
              <a:defRPr/>
            </a:pPr>
            <a:endParaRPr lang="en-US" altLang="en-US" sz="2000" b="1" dirty="0">
              <a:solidFill>
                <a:schemeClr val="tx1"/>
              </a:solidFill>
            </a:endParaRPr>
          </a:p>
          <a:p>
            <a:pPr marL="342900" indent="-342900" eaLnBrk="1" hangingPunct="1">
              <a:buFontTx/>
              <a:buChar char="-"/>
              <a:defRPr/>
            </a:pPr>
            <a:endParaRPr lang="en-US" altLang="en-US" sz="2000" b="1" dirty="0">
              <a:solidFill>
                <a:schemeClr val="tx1"/>
              </a:solidFill>
            </a:endParaRPr>
          </a:p>
          <a:p>
            <a:pPr eaLnBrk="1" hangingPunct="1">
              <a:defRPr/>
            </a:pPr>
            <a:endParaRPr lang="en-US" altLang="en-US" sz="2000" b="1" dirty="0">
              <a:solidFill>
                <a:schemeClr val="tx1"/>
              </a:solidFill>
            </a:endParaRPr>
          </a:p>
          <a:p>
            <a:pPr marL="457200" indent="-457200" eaLnBrk="1" hangingPunct="1">
              <a:buFontTx/>
              <a:buChar char="-"/>
              <a:defRPr/>
            </a:pPr>
            <a:endParaRPr lang="en-US" altLang="en-US" sz="2000" b="1" dirty="0">
              <a:solidFill>
                <a:schemeClr val="tx1"/>
              </a:solidFill>
            </a:endParaRPr>
          </a:p>
          <a:p>
            <a:pPr marL="457200" indent="-457200" eaLnBrk="1" hangingPunct="1">
              <a:buFontTx/>
              <a:buChar char="-"/>
              <a:defRPr/>
            </a:pPr>
            <a:endParaRPr lang="en-US" altLang="en-US" sz="2000" b="1" dirty="0">
              <a:solidFill>
                <a:schemeClr val="tx1"/>
              </a:solidFill>
            </a:endParaRPr>
          </a:p>
        </p:txBody>
      </p:sp>
      <p:sp>
        <p:nvSpPr>
          <p:cNvPr id="3076" name="Slide Number Placeholder 12">
            <a:extLst>
              <a:ext uri="{FF2B5EF4-FFF2-40B4-BE49-F238E27FC236}">
                <a16:creationId xmlns:a16="http://schemas.microsoft.com/office/drawing/2014/main" id="{4BA2F9AC-2243-42BA-A5EB-DEB9E1D6FB51}"/>
              </a:ext>
            </a:extLst>
          </p:cNvPr>
          <p:cNvSpPr>
            <a:spLocks noGrp="1"/>
          </p:cNvSpPr>
          <p:nvPr>
            <p:ph type="sldNum" sz="quarter" idx="12"/>
          </p:nvPr>
        </p:nvSpPr>
        <p:spPr bwMode="auto">
          <a:xfrm>
            <a:off x="7086600" y="6248401"/>
            <a:ext cx="1752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800" dirty="0">
                <a:solidFill>
                  <a:srgbClr val="252525"/>
                </a:solidFill>
              </a:rPr>
              <a:t>|</a:t>
            </a:r>
            <a:r>
              <a:rPr lang="en-US" altLang="en-US" sz="2000" b="1" dirty="0">
                <a:solidFill>
                  <a:srgbClr val="F8981D"/>
                </a:solidFill>
              </a:rPr>
              <a:t> </a:t>
            </a:r>
            <a:fld id="{E3F6D211-0C0A-4E1D-B004-98BF6B6E279C}" type="slidenum">
              <a:rPr lang="en-US" altLang="en-US" sz="2000" b="1" smtClean="0">
                <a:solidFill>
                  <a:srgbClr val="B80004"/>
                </a:solidFill>
              </a:rPr>
              <a:pPr>
                <a:spcBef>
                  <a:spcPct val="0"/>
                </a:spcBef>
                <a:buFontTx/>
                <a:buNone/>
              </a:pPr>
              <a:t>1</a:t>
            </a:fld>
            <a:endParaRPr lang="en-US" altLang="en-US" sz="2000" b="1" dirty="0">
              <a:solidFill>
                <a:srgbClr val="B80004"/>
              </a:solidFill>
            </a:endParaRPr>
          </a:p>
        </p:txBody>
      </p:sp>
      <p:pic>
        <p:nvPicPr>
          <p:cNvPr id="3078" name="Picture 10">
            <a:extLst>
              <a:ext uri="{FF2B5EF4-FFF2-40B4-BE49-F238E27FC236}">
                <a16:creationId xmlns:a16="http://schemas.microsoft.com/office/drawing/2014/main" id="{854CAB6D-8E24-40B8-8239-AC24029D7BC3}"/>
              </a:ext>
            </a:extLst>
          </p:cNvPr>
          <p:cNvPicPr>
            <a:picLocks noChangeAspect="1" noChangeArrowheads="1"/>
          </p:cNvPicPr>
          <p:nvPr/>
        </p:nvPicPr>
        <p:blipFill>
          <a:blip r:embed="rId3">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152400" y="228600"/>
            <a:ext cx="495300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1">
            <a:extLst>
              <a:ext uri="{FF2B5EF4-FFF2-40B4-BE49-F238E27FC236}">
                <a16:creationId xmlns:a16="http://schemas.microsoft.com/office/drawing/2014/main" id="{E6B09D4A-08FB-4779-858B-DF1B6D2949EB}"/>
              </a:ext>
            </a:extLst>
          </p:cNvPr>
          <p:cNvPicPr>
            <a:picLocks noChangeAspect="1" noChangeArrowheads="1"/>
          </p:cNvPicPr>
          <p:nvPr/>
        </p:nvPicPr>
        <p:blipFill>
          <a:blip r:embed="rId3">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152400" y="152400"/>
            <a:ext cx="8839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a:extLst>
              <a:ext uri="{FF2B5EF4-FFF2-40B4-BE49-F238E27FC236}">
                <a16:creationId xmlns:a16="http://schemas.microsoft.com/office/drawing/2014/main" id="{C6DA71F6-63C1-4FCB-AD5E-6FA97A75E20B}"/>
              </a:ext>
            </a:extLst>
          </p:cNvPr>
          <p:cNvPicPr>
            <a:picLocks noChangeAspect="1" noChangeArrowheads="1"/>
          </p:cNvPicPr>
          <p:nvPr/>
        </p:nvPicPr>
        <p:blipFill>
          <a:blip r:embed="rId4">
            <a:duotone>
              <a:prstClr val="black"/>
              <a:schemeClr val="tx1">
                <a:lumMod val="95000"/>
                <a:lumOff val="5000"/>
                <a:tint val="45000"/>
                <a:satMod val="400000"/>
              </a:schemeClr>
            </a:duotone>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152400" y="6096000"/>
            <a:ext cx="88392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F0C2D53A-40C3-448A-B2ED-DF4BD5DEF45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57307" y="838200"/>
            <a:ext cx="4429385" cy="1851483"/>
          </a:xfrm>
          <a:prstGeom prst="rect">
            <a:avLst/>
          </a:prstGeom>
        </p:spPr>
      </p:pic>
      <p:pic>
        <p:nvPicPr>
          <p:cNvPr id="10" name="Picture 9">
            <a:extLst>
              <a:ext uri="{FF2B5EF4-FFF2-40B4-BE49-F238E27FC236}">
                <a16:creationId xmlns:a16="http://schemas.microsoft.com/office/drawing/2014/main" id="{9554066C-60AE-467C-84D3-EA83645A4C98}"/>
              </a:ext>
            </a:extLst>
          </p:cNvPr>
          <p:cNvPicPr>
            <a:picLocks noChangeAspect="1"/>
          </p:cNvPicPr>
          <p:nvPr/>
        </p:nvPicPr>
        <p:blipFill>
          <a:blip r:embed="rId7">
            <a:duotone>
              <a:prstClr val="black"/>
              <a:srgbClr val="FF3300">
                <a:tint val="45000"/>
                <a:satMod val="400000"/>
              </a:srgbClr>
            </a:duotone>
            <a:extLst>
              <a:ext uri="{28A0092B-C50C-407E-A947-70E740481C1C}">
                <a14:useLocalDpi xmlns:a14="http://schemas.microsoft.com/office/drawing/2010/main" val="0"/>
              </a:ext>
            </a:extLst>
          </a:blip>
          <a:stretch>
            <a:fillRect/>
          </a:stretch>
        </p:blipFill>
        <p:spPr>
          <a:xfrm>
            <a:off x="4800600" y="599219"/>
            <a:ext cx="1905000" cy="973456"/>
          </a:xfrm>
          <a:prstGeom prst="rect">
            <a:avLst/>
          </a:prstGeom>
        </p:spPr>
      </p:pic>
      <p:pic>
        <p:nvPicPr>
          <p:cNvPr id="15" name="Picture 14">
            <a:extLst>
              <a:ext uri="{FF2B5EF4-FFF2-40B4-BE49-F238E27FC236}">
                <a16:creationId xmlns:a16="http://schemas.microsoft.com/office/drawing/2014/main" id="{B5682F41-E842-414C-B05B-1552A390453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4800" y="6220447"/>
            <a:ext cx="1295400" cy="541477"/>
          </a:xfrm>
          <a:prstGeom prst="rect">
            <a:avLst/>
          </a:prstGeom>
        </p:spPr>
      </p:pic>
      <p:pic>
        <p:nvPicPr>
          <p:cNvPr id="13" name="Picture 12">
            <a:extLst>
              <a:ext uri="{FF2B5EF4-FFF2-40B4-BE49-F238E27FC236}">
                <a16:creationId xmlns:a16="http://schemas.microsoft.com/office/drawing/2014/main" id="{3392F6F0-DD67-4C6D-9067-795FF719549E}"/>
              </a:ext>
            </a:extLst>
          </p:cNvPr>
          <p:cNvPicPr>
            <a:picLocks noChangeAspect="1"/>
          </p:cNvPicPr>
          <p:nvPr/>
        </p:nvPicPr>
        <p:blipFill>
          <a:blip r:embed="rId7">
            <a:duotone>
              <a:prstClr val="black"/>
              <a:srgbClr val="FF3300">
                <a:tint val="45000"/>
                <a:satMod val="400000"/>
              </a:srgbClr>
            </a:duotone>
            <a:extLst>
              <a:ext uri="{28A0092B-C50C-407E-A947-70E740481C1C}">
                <a14:useLocalDpi xmlns:a14="http://schemas.microsoft.com/office/drawing/2010/main" val="0"/>
              </a:ext>
            </a:extLst>
          </a:blip>
          <a:stretch>
            <a:fillRect/>
          </a:stretch>
        </p:blipFill>
        <p:spPr>
          <a:xfrm>
            <a:off x="7233871" y="6233636"/>
            <a:ext cx="1033829" cy="52828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ubtitle 2">
            <a:extLst>
              <a:ext uri="{FF2B5EF4-FFF2-40B4-BE49-F238E27FC236}">
                <a16:creationId xmlns:a16="http://schemas.microsoft.com/office/drawing/2014/main" id="{E47F5D40-5428-402A-8A10-3C283B9CA451}"/>
              </a:ext>
            </a:extLst>
          </p:cNvPr>
          <p:cNvSpPr>
            <a:spLocks noGrp="1"/>
          </p:cNvSpPr>
          <p:nvPr>
            <p:ph type="subTitle" idx="1"/>
          </p:nvPr>
        </p:nvSpPr>
        <p:spPr>
          <a:xfrm>
            <a:off x="-1709" y="1700883"/>
            <a:ext cx="9145709" cy="4287416"/>
          </a:xfrm>
        </p:spPr>
        <p:txBody>
          <a:bodyPr/>
          <a:lstStyle/>
          <a:p>
            <a:pPr eaLnBrk="1" hangingPunct="1"/>
            <a:r>
              <a:rPr lang="en-US" altLang="en-US" sz="2300" b="1" dirty="0">
                <a:solidFill>
                  <a:srgbClr val="5FBF8E"/>
                </a:solidFill>
              </a:rPr>
              <a:t>	</a:t>
            </a:r>
            <a:r>
              <a:rPr lang="en-US" altLang="en-US" sz="2300" b="1" dirty="0">
                <a:solidFill>
                  <a:srgbClr val="B80004"/>
                </a:solidFill>
              </a:rPr>
              <a:t>Still not sold on intent data? What other companies are saying…</a:t>
            </a:r>
          </a:p>
          <a:p>
            <a:pPr marL="800100" lvl="1" indent="-342900" algn="l" eaLnBrk="1" hangingPunct="1">
              <a:buFontTx/>
              <a:buChar char="-"/>
            </a:pPr>
            <a:endParaRPr lang="en-US" altLang="en-US" sz="400" dirty="0">
              <a:solidFill>
                <a:schemeClr val="tx1"/>
              </a:solidFill>
            </a:endParaRPr>
          </a:p>
          <a:p>
            <a:pPr lvl="2" algn="l" eaLnBrk="1" hangingPunct="1"/>
            <a:r>
              <a:rPr lang="en-US" altLang="en-US" sz="1400" dirty="0">
                <a:solidFill>
                  <a:schemeClr val="tx1"/>
                </a:solidFill>
              </a:rPr>
              <a:t>		</a:t>
            </a:r>
            <a:r>
              <a:rPr lang="en-US" altLang="en-US" sz="1400" b="1" dirty="0">
                <a:solidFill>
                  <a:schemeClr val="tx1">
                    <a:lumMod val="85000"/>
                    <a:lumOff val="15000"/>
                  </a:schemeClr>
                </a:solidFill>
              </a:rPr>
              <a:t>See How Intent Data Can Improve Your B2B Marketing</a:t>
            </a:r>
          </a:p>
          <a:p>
            <a:pPr lvl="2" algn="l" eaLnBrk="1" hangingPunct="1"/>
            <a:r>
              <a:rPr lang="en-US" altLang="en-US" sz="1000" b="1" dirty="0">
                <a:solidFill>
                  <a:schemeClr val="tx1">
                    <a:lumMod val="85000"/>
                    <a:lumOff val="15000"/>
                  </a:schemeClr>
                </a:solidFill>
              </a:rPr>
              <a:t>	</a:t>
            </a:r>
            <a:r>
              <a:rPr lang="en-US" altLang="en-US" sz="1000" b="1" i="1" dirty="0">
                <a:solidFill>
                  <a:schemeClr val="tx1">
                    <a:lumMod val="85000"/>
                    <a:lumOff val="15000"/>
                  </a:schemeClr>
                </a:solidFill>
              </a:rPr>
              <a:t>	</a:t>
            </a:r>
            <a:r>
              <a:rPr lang="en-US" altLang="en-US" sz="1000" b="1" i="1" dirty="0">
                <a:solidFill>
                  <a:schemeClr val="tx1">
                    <a:lumMod val="85000"/>
                    <a:lumOff val="15000"/>
                  </a:schemeClr>
                </a:solidFill>
                <a:hlinkClick r:id="rId3">
                  <a:extLst>
                    <a:ext uri="{A12FA001-AC4F-418D-AE19-62706E023703}">
                      <ahyp:hlinkClr xmlns:ahyp="http://schemas.microsoft.com/office/drawing/2018/hyperlinkcolor" val="tx"/>
                    </a:ext>
                  </a:extLst>
                </a:hlinkClick>
              </a:rPr>
              <a:t>https://intentdatacloud.com/intent-data-b2b-marketing</a:t>
            </a:r>
            <a:r>
              <a:rPr lang="en-US" altLang="en-US" sz="1000" b="1" i="1" dirty="0">
                <a:solidFill>
                  <a:schemeClr val="tx1">
                    <a:lumMod val="85000"/>
                    <a:lumOff val="15000"/>
                  </a:schemeClr>
                </a:solidFill>
              </a:rPr>
              <a:t> </a:t>
            </a:r>
          </a:p>
          <a:p>
            <a:pPr lvl="2" algn="l" eaLnBrk="1" hangingPunct="1"/>
            <a:endParaRPr lang="en-US" altLang="en-US" sz="1000" dirty="0">
              <a:solidFill>
                <a:schemeClr val="tx1"/>
              </a:solidFill>
            </a:endParaRPr>
          </a:p>
          <a:p>
            <a:pPr lvl="2" algn="l" eaLnBrk="1" hangingPunct="1"/>
            <a:r>
              <a:rPr lang="en-US" altLang="en-US" sz="1400" b="1" dirty="0">
                <a:solidFill>
                  <a:srgbClr val="B80004"/>
                </a:solidFill>
              </a:rPr>
              <a:t>Why Intent Data is the Future of B2B Marketing</a:t>
            </a:r>
          </a:p>
          <a:p>
            <a:pPr lvl="2" algn="l" eaLnBrk="1" hangingPunct="1"/>
            <a:r>
              <a:rPr lang="en-US" altLang="en-US" sz="1000" b="1" i="1" dirty="0">
                <a:solidFill>
                  <a:srgbClr val="B80004"/>
                </a:solidFill>
                <a:hlinkClick r:id="rId4">
                  <a:extLst>
                    <a:ext uri="{A12FA001-AC4F-418D-AE19-62706E023703}">
                      <ahyp:hlinkClr xmlns:ahyp="http://schemas.microsoft.com/office/drawing/2018/hyperlinkcolor" val="tx"/>
                    </a:ext>
                  </a:extLst>
                </a:hlinkClick>
              </a:rPr>
              <a:t>https://intentdatacloud.com/intent-data-future-b2b-marketing</a:t>
            </a:r>
            <a:endParaRPr lang="en-US" altLang="en-US" sz="1000" b="1" i="1" dirty="0">
              <a:solidFill>
                <a:srgbClr val="B80004"/>
              </a:solidFill>
            </a:endParaRPr>
          </a:p>
          <a:p>
            <a:pPr lvl="2" algn="l" eaLnBrk="1" hangingPunct="1"/>
            <a:endParaRPr lang="en-US" altLang="en-US" sz="1000" dirty="0">
              <a:solidFill>
                <a:schemeClr val="tx1"/>
              </a:solidFill>
            </a:endParaRPr>
          </a:p>
          <a:p>
            <a:pPr lvl="2" algn="l" eaLnBrk="1" hangingPunct="1"/>
            <a:r>
              <a:rPr lang="en-US" altLang="en-US" sz="1400" dirty="0">
                <a:solidFill>
                  <a:schemeClr val="tx1"/>
                </a:solidFill>
              </a:rPr>
              <a:t>	</a:t>
            </a:r>
            <a:r>
              <a:rPr lang="en-US" altLang="en-US" sz="1400" b="1" dirty="0">
                <a:solidFill>
                  <a:srgbClr val="464646"/>
                </a:solidFill>
              </a:rPr>
              <a:t>How Using Buyer Intent Data Can Leverage Your Marketing Strategy</a:t>
            </a:r>
          </a:p>
          <a:p>
            <a:pPr lvl="2" algn="l" eaLnBrk="1" hangingPunct="1"/>
            <a:r>
              <a:rPr lang="en-US" altLang="en-US" sz="1000" b="1" dirty="0">
                <a:solidFill>
                  <a:srgbClr val="464646"/>
                </a:solidFill>
              </a:rPr>
              <a:t>		</a:t>
            </a:r>
            <a:r>
              <a:rPr lang="en-US" altLang="en-US" sz="1000" b="1" i="1" dirty="0">
                <a:solidFill>
                  <a:srgbClr val="464646"/>
                </a:solidFill>
              </a:rPr>
              <a:t>	</a:t>
            </a:r>
            <a:r>
              <a:rPr lang="en-US" altLang="en-US" sz="1000" b="1" i="1" dirty="0">
                <a:solidFill>
                  <a:srgbClr val="464646"/>
                </a:solidFill>
                <a:hlinkClick r:id="rId5">
                  <a:extLst>
                    <a:ext uri="{A12FA001-AC4F-418D-AE19-62706E023703}">
                      <ahyp:hlinkClr xmlns:ahyp="http://schemas.microsoft.com/office/drawing/2018/hyperlinkcolor" val="tx"/>
                    </a:ext>
                  </a:extLst>
                </a:hlinkClick>
              </a:rPr>
              <a:t>https://intentdatacloud.com/buyer-intent-data-marketing-strategy</a:t>
            </a:r>
            <a:r>
              <a:rPr lang="en-US" altLang="en-US" sz="1000" b="1" i="1" dirty="0">
                <a:solidFill>
                  <a:srgbClr val="464646"/>
                </a:solidFill>
              </a:rPr>
              <a:t> </a:t>
            </a:r>
          </a:p>
          <a:p>
            <a:pPr lvl="2" algn="l" eaLnBrk="1" hangingPunct="1"/>
            <a:endParaRPr lang="en-US" altLang="en-US" sz="1000" dirty="0">
              <a:solidFill>
                <a:schemeClr val="tx1"/>
              </a:solidFill>
            </a:endParaRPr>
          </a:p>
          <a:p>
            <a:pPr lvl="2" algn="l" eaLnBrk="1" hangingPunct="1"/>
            <a:r>
              <a:rPr lang="en-US" altLang="en-US" sz="1400" b="1" dirty="0">
                <a:solidFill>
                  <a:schemeClr val="tx1">
                    <a:lumMod val="95000"/>
                    <a:lumOff val="5000"/>
                  </a:schemeClr>
                </a:solidFill>
              </a:rPr>
              <a:t>The Hidden Power of Intent Data: Harnessing What the Human Eye Can’t See</a:t>
            </a:r>
          </a:p>
          <a:p>
            <a:pPr lvl="2" algn="l" eaLnBrk="1" hangingPunct="1"/>
            <a:r>
              <a:rPr lang="en-US" altLang="en-US" sz="1000" b="1" i="1" dirty="0">
                <a:solidFill>
                  <a:schemeClr val="tx1">
                    <a:lumMod val="95000"/>
                    <a:lumOff val="5000"/>
                  </a:schemeClr>
                </a:solidFill>
                <a:hlinkClick r:id="rId6">
                  <a:extLst>
                    <a:ext uri="{A12FA001-AC4F-418D-AE19-62706E023703}">
                      <ahyp:hlinkClr xmlns:ahyp="http://schemas.microsoft.com/office/drawing/2018/hyperlinkcolor" val="tx"/>
                    </a:ext>
                  </a:extLst>
                </a:hlinkClick>
              </a:rPr>
              <a:t>https://intentdatacloud.com/hidden-power-intent-data-analytics</a:t>
            </a:r>
            <a:endParaRPr lang="en-US" altLang="en-US" sz="1000" b="1" i="1" dirty="0">
              <a:solidFill>
                <a:schemeClr val="tx1">
                  <a:lumMod val="95000"/>
                  <a:lumOff val="5000"/>
                </a:schemeClr>
              </a:solidFill>
            </a:endParaRPr>
          </a:p>
          <a:p>
            <a:pPr lvl="2" algn="l" eaLnBrk="1" hangingPunct="1"/>
            <a:endParaRPr lang="en-US" altLang="en-US" sz="1000" dirty="0">
              <a:solidFill>
                <a:schemeClr val="tx1"/>
              </a:solidFill>
            </a:endParaRPr>
          </a:p>
          <a:p>
            <a:pPr lvl="2" algn="l" eaLnBrk="1" hangingPunct="1"/>
            <a:r>
              <a:rPr lang="en-US" altLang="en-US" sz="1400" dirty="0">
                <a:solidFill>
                  <a:srgbClr val="196485"/>
                </a:solidFill>
              </a:rPr>
              <a:t>			</a:t>
            </a:r>
            <a:r>
              <a:rPr lang="en-US" altLang="en-US" sz="1400" b="1" dirty="0">
                <a:solidFill>
                  <a:srgbClr val="B80004"/>
                </a:solidFill>
              </a:rPr>
              <a:t>Leveraging Intent Data to Drive Conversions</a:t>
            </a:r>
          </a:p>
          <a:p>
            <a:pPr lvl="2" algn="l" eaLnBrk="1" hangingPunct="1"/>
            <a:r>
              <a:rPr lang="en-US" altLang="en-US" sz="1000" b="1" dirty="0">
                <a:solidFill>
                  <a:srgbClr val="B80004"/>
                </a:solidFill>
              </a:rPr>
              <a:t>	</a:t>
            </a:r>
            <a:r>
              <a:rPr lang="en-US" altLang="en-US" sz="1000" b="1" i="1" dirty="0">
                <a:solidFill>
                  <a:srgbClr val="B80004"/>
                </a:solidFill>
              </a:rPr>
              <a:t>	</a:t>
            </a:r>
            <a:r>
              <a:rPr lang="en-US" altLang="en-US" sz="1000" b="1" i="1" dirty="0">
                <a:solidFill>
                  <a:srgbClr val="B80004"/>
                </a:solidFill>
                <a:hlinkClick r:id="rId7">
                  <a:extLst>
                    <a:ext uri="{A12FA001-AC4F-418D-AE19-62706E023703}">
                      <ahyp:hlinkClr xmlns:ahyp="http://schemas.microsoft.com/office/drawing/2018/hyperlinkcolor" val="tx"/>
                    </a:ext>
                  </a:extLst>
                </a:hlinkClick>
              </a:rPr>
              <a:t>https://intentdatacloud.com/intent-data-to-increase-conversions</a:t>
            </a:r>
            <a:endParaRPr lang="en-US" altLang="en-US" sz="1000" b="1" i="1" dirty="0">
              <a:solidFill>
                <a:srgbClr val="B80004"/>
              </a:solidFill>
            </a:endParaRPr>
          </a:p>
          <a:p>
            <a:pPr lvl="2" algn="l" eaLnBrk="1" hangingPunct="1"/>
            <a:endParaRPr lang="en-US" altLang="en-US" sz="1000" dirty="0">
              <a:solidFill>
                <a:schemeClr val="tx1">
                  <a:lumMod val="65000"/>
                  <a:lumOff val="35000"/>
                </a:schemeClr>
              </a:solidFill>
            </a:endParaRPr>
          </a:p>
          <a:p>
            <a:pPr lvl="2" algn="l" eaLnBrk="1" hangingPunct="1"/>
            <a:r>
              <a:rPr lang="en-US" altLang="en-US" sz="1400" b="1" dirty="0">
                <a:solidFill>
                  <a:schemeClr val="tx1">
                    <a:lumMod val="65000"/>
                    <a:lumOff val="35000"/>
                  </a:schemeClr>
                </a:solidFill>
              </a:rPr>
              <a:t>	Intent Data Allows You to Identify Actionable Metrics, Avoid Vanity Metrics</a:t>
            </a:r>
          </a:p>
          <a:p>
            <a:pPr lvl="2" algn="l" eaLnBrk="1" hangingPunct="1"/>
            <a:r>
              <a:rPr lang="en-US" altLang="en-US" sz="1000" b="1" dirty="0">
                <a:solidFill>
                  <a:schemeClr val="tx1">
                    <a:lumMod val="65000"/>
                    <a:lumOff val="35000"/>
                  </a:schemeClr>
                </a:solidFill>
              </a:rPr>
              <a:t>				</a:t>
            </a:r>
            <a:r>
              <a:rPr lang="en-US" altLang="en-US" sz="1000" b="1" i="1" dirty="0">
                <a:solidFill>
                  <a:schemeClr val="tx1">
                    <a:lumMod val="65000"/>
                    <a:lumOff val="35000"/>
                  </a:schemeClr>
                </a:solidFill>
                <a:hlinkClick r:id="rId8">
                  <a:extLst>
                    <a:ext uri="{A12FA001-AC4F-418D-AE19-62706E023703}">
                      <ahyp:hlinkClr xmlns:ahyp="http://schemas.microsoft.com/office/drawing/2018/hyperlinkcolor" val="tx"/>
                    </a:ext>
                  </a:extLst>
                </a:hlinkClick>
              </a:rPr>
              <a:t>https://intentdatacloud.com/intent-data-analytics-actionable-insights</a:t>
            </a:r>
            <a:r>
              <a:rPr lang="en-US" altLang="en-US" sz="1000" b="1" i="1" dirty="0">
                <a:solidFill>
                  <a:schemeClr val="tx1">
                    <a:lumMod val="65000"/>
                    <a:lumOff val="35000"/>
                  </a:schemeClr>
                </a:solidFill>
              </a:rPr>
              <a:t> </a:t>
            </a:r>
          </a:p>
        </p:txBody>
      </p:sp>
      <p:sp>
        <p:nvSpPr>
          <p:cNvPr id="3076" name="Slide Number Placeholder 12">
            <a:extLst>
              <a:ext uri="{FF2B5EF4-FFF2-40B4-BE49-F238E27FC236}">
                <a16:creationId xmlns:a16="http://schemas.microsoft.com/office/drawing/2014/main" id="{4BA2F9AC-2243-42BA-A5EB-DEB9E1D6FB51}"/>
              </a:ext>
            </a:extLst>
          </p:cNvPr>
          <p:cNvSpPr>
            <a:spLocks noGrp="1"/>
          </p:cNvSpPr>
          <p:nvPr>
            <p:ph type="sldNum" sz="quarter" idx="12"/>
          </p:nvPr>
        </p:nvSpPr>
        <p:spPr bwMode="auto">
          <a:xfrm>
            <a:off x="7086600" y="6248401"/>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800" dirty="0">
                <a:solidFill>
                  <a:srgbClr val="252525"/>
                </a:solidFill>
              </a:rPr>
              <a:t> |</a:t>
            </a:r>
            <a:r>
              <a:rPr lang="en-US" altLang="en-US" sz="2000" b="1" dirty="0">
                <a:solidFill>
                  <a:srgbClr val="F8981D"/>
                </a:solidFill>
              </a:rPr>
              <a:t> </a:t>
            </a:r>
            <a:fld id="{E3F6D211-0C0A-4E1D-B004-98BF6B6E279C}" type="slidenum">
              <a:rPr lang="en-US" altLang="en-US" sz="2000" b="1">
                <a:solidFill>
                  <a:srgbClr val="B80004"/>
                </a:solidFill>
              </a:rPr>
              <a:pPr>
                <a:spcBef>
                  <a:spcPct val="0"/>
                </a:spcBef>
                <a:buFontTx/>
                <a:buNone/>
              </a:pPr>
              <a:t>10</a:t>
            </a:fld>
            <a:endParaRPr lang="en-US" altLang="en-US" sz="2000" b="1" dirty="0">
              <a:solidFill>
                <a:srgbClr val="B80004"/>
              </a:solidFill>
            </a:endParaRPr>
          </a:p>
        </p:txBody>
      </p:sp>
      <p:pic>
        <p:nvPicPr>
          <p:cNvPr id="3078" name="Picture 10">
            <a:extLst>
              <a:ext uri="{FF2B5EF4-FFF2-40B4-BE49-F238E27FC236}">
                <a16:creationId xmlns:a16="http://schemas.microsoft.com/office/drawing/2014/main" id="{854CAB6D-8E24-40B8-8239-AC24029D7BC3}"/>
              </a:ext>
            </a:extLst>
          </p:cNvPr>
          <p:cNvPicPr>
            <a:picLocks noChangeAspect="1" noChangeArrowheads="1"/>
          </p:cNvPicPr>
          <p:nvPr/>
        </p:nvPicPr>
        <p:blipFill>
          <a:blip r:embed="rId9">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152400" y="228600"/>
            <a:ext cx="495300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1">
            <a:extLst>
              <a:ext uri="{FF2B5EF4-FFF2-40B4-BE49-F238E27FC236}">
                <a16:creationId xmlns:a16="http://schemas.microsoft.com/office/drawing/2014/main" id="{E6B09D4A-08FB-4779-858B-DF1B6D2949EB}"/>
              </a:ext>
            </a:extLst>
          </p:cNvPr>
          <p:cNvPicPr>
            <a:picLocks noChangeAspect="1" noChangeArrowheads="1"/>
          </p:cNvPicPr>
          <p:nvPr/>
        </p:nvPicPr>
        <p:blipFill>
          <a:blip r:embed="rId9">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152400" y="152400"/>
            <a:ext cx="8839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a:extLst>
              <a:ext uri="{FF2B5EF4-FFF2-40B4-BE49-F238E27FC236}">
                <a16:creationId xmlns:a16="http://schemas.microsoft.com/office/drawing/2014/main" id="{C6DA71F6-63C1-4FCB-AD5E-6FA97A75E20B}"/>
              </a:ext>
            </a:extLst>
          </p:cNvPr>
          <p:cNvPicPr>
            <a:picLocks noChangeAspect="1" noChangeArrowheads="1"/>
          </p:cNvPicPr>
          <p:nvPr/>
        </p:nvPicPr>
        <p:blipFill>
          <a:blip r:embed="rId10">
            <a:duotone>
              <a:prstClr val="black"/>
              <a:schemeClr val="tx1">
                <a:lumMod val="95000"/>
                <a:lumOff val="5000"/>
                <a:tint val="45000"/>
                <a:satMod val="400000"/>
              </a:schemeClr>
            </a:duotone>
            <a:extLst>
              <a:ext uri="{BEBA8EAE-BF5A-486C-A8C5-ECC9F3942E4B}">
                <a14:imgProps xmlns:a14="http://schemas.microsoft.com/office/drawing/2010/main">
                  <a14:imgLayer r:embed="rId11">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152400" y="6096000"/>
            <a:ext cx="88392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a:extLst>
              <a:ext uri="{FF2B5EF4-FFF2-40B4-BE49-F238E27FC236}">
                <a16:creationId xmlns:a16="http://schemas.microsoft.com/office/drawing/2014/main" id="{B5682F41-E842-414C-B05B-1552A3904530}"/>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04800" y="6220447"/>
            <a:ext cx="1295400" cy="541477"/>
          </a:xfrm>
          <a:prstGeom prst="rect">
            <a:avLst/>
          </a:prstGeom>
        </p:spPr>
      </p:pic>
      <p:sp>
        <p:nvSpPr>
          <p:cNvPr id="3" name="Title 2">
            <a:extLst>
              <a:ext uri="{FF2B5EF4-FFF2-40B4-BE49-F238E27FC236}">
                <a16:creationId xmlns:a16="http://schemas.microsoft.com/office/drawing/2014/main" id="{58227BF3-348B-4FCE-95E5-9CBF389C35B8}"/>
              </a:ext>
            </a:extLst>
          </p:cNvPr>
          <p:cNvSpPr>
            <a:spLocks noGrp="1"/>
          </p:cNvSpPr>
          <p:nvPr>
            <p:ph type="ctrTitle"/>
          </p:nvPr>
        </p:nvSpPr>
        <p:spPr>
          <a:xfrm>
            <a:off x="685800" y="396228"/>
            <a:ext cx="7772400" cy="1470025"/>
          </a:xfrm>
        </p:spPr>
        <p:txBody>
          <a:bodyPr/>
          <a:lstStyle/>
          <a:p>
            <a:r>
              <a:rPr lang="en-US" sz="3800" b="1" dirty="0">
                <a:solidFill>
                  <a:srgbClr val="C00000"/>
                </a:solidFill>
              </a:rPr>
              <a:t>Vertical Insider</a:t>
            </a:r>
            <a:br>
              <a:rPr lang="en-US" sz="3600" b="1" dirty="0">
                <a:solidFill>
                  <a:srgbClr val="C00000"/>
                </a:solidFill>
              </a:rPr>
            </a:br>
            <a:r>
              <a:rPr lang="en-US" sz="3200" i="1" dirty="0">
                <a:solidFill>
                  <a:schemeClr val="tx1">
                    <a:lumMod val="85000"/>
                    <a:lumOff val="15000"/>
                  </a:schemeClr>
                </a:solidFill>
              </a:rPr>
              <a:t>B2B Intent Data</a:t>
            </a:r>
            <a:endParaRPr lang="en-US" sz="3200" dirty="0">
              <a:solidFill>
                <a:schemeClr val="tx1">
                  <a:lumMod val="85000"/>
                  <a:lumOff val="15000"/>
                </a:schemeClr>
              </a:solidFill>
            </a:endParaRPr>
          </a:p>
        </p:txBody>
      </p:sp>
      <p:pic>
        <p:nvPicPr>
          <p:cNvPr id="10" name="Picture 9">
            <a:extLst>
              <a:ext uri="{FF2B5EF4-FFF2-40B4-BE49-F238E27FC236}">
                <a16:creationId xmlns:a16="http://schemas.microsoft.com/office/drawing/2014/main" id="{48764C0C-1C6F-4069-A808-7C18E15CEAD6}"/>
              </a:ext>
            </a:extLst>
          </p:cNvPr>
          <p:cNvPicPr>
            <a:picLocks noChangeAspect="1"/>
          </p:cNvPicPr>
          <p:nvPr/>
        </p:nvPicPr>
        <p:blipFill>
          <a:blip r:embed="rId13">
            <a:duotone>
              <a:prstClr val="black"/>
              <a:srgbClr val="FF3300">
                <a:tint val="45000"/>
                <a:satMod val="400000"/>
              </a:srgbClr>
            </a:duotone>
            <a:extLst>
              <a:ext uri="{28A0092B-C50C-407E-A947-70E740481C1C}">
                <a14:useLocalDpi xmlns:a14="http://schemas.microsoft.com/office/drawing/2010/main" val="0"/>
              </a:ext>
            </a:extLst>
          </a:blip>
          <a:stretch>
            <a:fillRect/>
          </a:stretch>
        </p:blipFill>
        <p:spPr>
          <a:xfrm>
            <a:off x="7233871" y="6233636"/>
            <a:ext cx="1033829" cy="528287"/>
          </a:xfrm>
          <a:prstGeom prst="rect">
            <a:avLst/>
          </a:prstGeom>
        </p:spPr>
      </p:pic>
    </p:spTree>
    <p:extLst>
      <p:ext uri="{BB962C8B-B14F-4D97-AF65-F5344CB8AC3E}">
        <p14:creationId xmlns:p14="http://schemas.microsoft.com/office/powerpoint/2010/main" val="3972095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ubtitle 2">
            <a:extLst>
              <a:ext uri="{FF2B5EF4-FFF2-40B4-BE49-F238E27FC236}">
                <a16:creationId xmlns:a16="http://schemas.microsoft.com/office/drawing/2014/main" id="{E47F5D40-5428-402A-8A10-3C283B9CA451}"/>
              </a:ext>
            </a:extLst>
          </p:cNvPr>
          <p:cNvSpPr>
            <a:spLocks noGrp="1"/>
          </p:cNvSpPr>
          <p:nvPr>
            <p:ph type="subTitle" idx="1"/>
          </p:nvPr>
        </p:nvSpPr>
        <p:spPr>
          <a:xfrm>
            <a:off x="-3759" y="1714864"/>
            <a:ext cx="9145709" cy="4287416"/>
          </a:xfrm>
        </p:spPr>
        <p:txBody>
          <a:bodyPr/>
          <a:lstStyle/>
          <a:p>
            <a:pPr algn="l" eaLnBrk="1" hangingPunct="1"/>
            <a:r>
              <a:rPr lang="en-US" altLang="en-US" sz="2300" b="1" dirty="0">
                <a:solidFill>
                  <a:srgbClr val="5FBF8E"/>
                </a:solidFill>
              </a:rPr>
              <a:t>	</a:t>
            </a:r>
            <a:r>
              <a:rPr lang="en-US" altLang="en-US" sz="2300" b="1" dirty="0">
                <a:solidFill>
                  <a:srgbClr val="B80004"/>
                </a:solidFill>
              </a:rPr>
              <a:t>     </a:t>
            </a:r>
            <a:endParaRPr lang="en-US" altLang="en-US" sz="1050" b="1" i="1" dirty="0">
              <a:solidFill>
                <a:srgbClr val="0070C0"/>
              </a:solidFill>
            </a:endParaRPr>
          </a:p>
        </p:txBody>
      </p:sp>
      <p:sp>
        <p:nvSpPr>
          <p:cNvPr id="3076" name="Slide Number Placeholder 12">
            <a:extLst>
              <a:ext uri="{FF2B5EF4-FFF2-40B4-BE49-F238E27FC236}">
                <a16:creationId xmlns:a16="http://schemas.microsoft.com/office/drawing/2014/main" id="{4BA2F9AC-2243-42BA-A5EB-DEB9E1D6FB51}"/>
              </a:ext>
            </a:extLst>
          </p:cNvPr>
          <p:cNvSpPr>
            <a:spLocks noGrp="1"/>
          </p:cNvSpPr>
          <p:nvPr>
            <p:ph type="sldNum" sz="quarter" idx="12"/>
          </p:nvPr>
        </p:nvSpPr>
        <p:spPr bwMode="auto">
          <a:xfrm>
            <a:off x="7086600" y="6248401"/>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800" dirty="0">
                <a:solidFill>
                  <a:srgbClr val="252525"/>
                </a:solidFill>
              </a:rPr>
              <a:t>|</a:t>
            </a:r>
            <a:r>
              <a:rPr lang="en-US" altLang="en-US" sz="2000" b="1" dirty="0">
                <a:solidFill>
                  <a:srgbClr val="F8981D"/>
                </a:solidFill>
              </a:rPr>
              <a:t> </a:t>
            </a:r>
            <a:fld id="{E3F6D211-0C0A-4E1D-B004-98BF6B6E279C}" type="slidenum">
              <a:rPr lang="en-US" altLang="en-US" sz="2000" b="1">
                <a:solidFill>
                  <a:srgbClr val="B80004"/>
                </a:solidFill>
              </a:rPr>
              <a:pPr>
                <a:spcBef>
                  <a:spcPct val="0"/>
                </a:spcBef>
                <a:buFontTx/>
                <a:buNone/>
              </a:pPr>
              <a:t>11</a:t>
            </a:fld>
            <a:endParaRPr lang="en-US" altLang="en-US" sz="2000" b="1" dirty="0">
              <a:solidFill>
                <a:srgbClr val="B80004"/>
              </a:solidFill>
            </a:endParaRPr>
          </a:p>
        </p:txBody>
      </p:sp>
      <p:pic>
        <p:nvPicPr>
          <p:cNvPr id="3078" name="Picture 10">
            <a:extLst>
              <a:ext uri="{FF2B5EF4-FFF2-40B4-BE49-F238E27FC236}">
                <a16:creationId xmlns:a16="http://schemas.microsoft.com/office/drawing/2014/main" id="{854CAB6D-8E24-40B8-8239-AC24029D7BC3}"/>
              </a:ext>
            </a:extLst>
          </p:cNvPr>
          <p:cNvPicPr>
            <a:picLocks noChangeAspect="1" noChangeArrowheads="1"/>
          </p:cNvPicPr>
          <p:nvPr/>
        </p:nvPicPr>
        <p:blipFill>
          <a:blip r:embed="rId3">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152400" y="228600"/>
            <a:ext cx="495300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1">
            <a:extLst>
              <a:ext uri="{FF2B5EF4-FFF2-40B4-BE49-F238E27FC236}">
                <a16:creationId xmlns:a16="http://schemas.microsoft.com/office/drawing/2014/main" id="{E6B09D4A-08FB-4779-858B-DF1B6D2949EB}"/>
              </a:ext>
            </a:extLst>
          </p:cNvPr>
          <p:cNvPicPr>
            <a:picLocks noChangeAspect="1" noChangeArrowheads="1"/>
          </p:cNvPicPr>
          <p:nvPr/>
        </p:nvPicPr>
        <p:blipFill>
          <a:blip r:embed="rId3">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152400" y="152400"/>
            <a:ext cx="8839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a:extLst>
              <a:ext uri="{FF2B5EF4-FFF2-40B4-BE49-F238E27FC236}">
                <a16:creationId xmlns:a16="http://schemas.microsoft.com/office/drawing/2014/main" id="{C6DA71F6-63C1-4FCB-AD5E-6FA97A75E20B}"/>
              </a:ext>
            </a:extLst>
          </p:cNvPr>
          <p:cNvPicPr>
            <a:picLocks noChangeAspect="1" noChangeArrowheads="1"/>
          </p:cNvPicPr>
          <p:nvPr/>
        </p:nvPicPr>
        <p:blipFill>
          <a:blip r:embed="rId4">
            <a:duotone>
              <a:prstClr val="black"/>
              <a:schemeClr val="tx1">
                <a:lumMod val="95000"/>
                <a:lumOff val="5000"/>
                <a:tint val="45000"/>
                <a:satMod val="400000"/>
              </a:schemeClr>
            </a:duotone>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152400" y="6096000"/>
            <a:ext cx="88392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a:extLst>
              <a:ext uri="{FF2B5EF4-FFF2-40B4-BE49-F238E27FC236}">
                <a16:creationId xmlns:a16="http://schemas.microsoft.com/office/drawing/2014/main" id="{B5682F41-E842-414C-B05B-1552A390453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4800" y="6220447"/>
            <a:ext cx="1295400" cy="541477"/>
          </a:xfrm>
          <a:prstGeom prst="rect">
            <a:avLst/>
          </a:prstGeom>
        </p:spPr>
      </p:pic>
      <p:sp>
        <p:nvSpPr>
          <p:cNvPr id="3" name="Title 2">
            <a:extLst>
              <a:ext uri="{FF2B5EF4-FFF2-40B4-BE49-F238E27FC236}">
                <a16:creationId xmlns:a16="http://schemas.microsoft.com/office/drawing/2014/main" id="{58227BF3-348B-4FCE-95E5-9CBF389C35B8}"/>
              </a:ext>
            </a:extLst>
          </p:cNvPr>
          <p:cNvSpPr>
            <a:spLocks noGrp="1"/>
          </p:cNvSpPr>
          <p:nvPr>
            <p:ph type="ctrTitle"/>
          </p:nvPr>
        </p:nvSpPr>
        <p:spPr>
          <a:xfrm>
            <a:off x="685800" y="228600"/>
            <a:ext cx="7772400" cy="1637653"/>
          </a:xfrm>
        </p:spPr>
        <p:txBody>
          <a:bodyPr/>
          <a:lstStyle/>
          <a:p>
            <a:r>
              <a:rPr lang="en-US" sz="3800" b="1" dirty="0">
                <a:solidFill>
                  <a:schemeClr val="tx1">
                    <a:lumMod val="85000"/>
                    <a:lumOff val="15000"/>
                  </a:schemeClr>
                </a:solidFill>
              </a:rPr>
              <a:t>Open For Questions</a:t>
            </a:r>
          </a:p>
        </p:txBody>
      </p:sp>
      <p:pic>
        <p:nvPicPr>
          <p:cNvPr id="10" name="Picture 10" descr="Image result for red question mark">
            <a:extLst>
              <a:ext uri="{FF2B5EF4-FFF2-40B4-BE49-F238E27FC236}">
                <a16:creationId xmlns:a16="http://schemas.microsoft.com/office/drawing/2014/main" id="{247B76A8-E2C4-4CDA-9B0D-6C66AB778FBA}"/>
              </a:ext>
            </a:extLst>
          </p:cNvPr>
          <p:cNvPicPr>
            <a:picLocks noChangeAspect="1" noChangeArrowheads="1"/>
          </p:cNvPicPr>
          <p:nvPr/>
        </p:nvPicPr>
        <p:blipFill>
          <a:blip r:embed="rId7">
            <a:extLst>
              <a:ext uri="{BEBA8EAE-BF5A-486C-A8C5-ECC9F3942E4B}">
                <a14:imgProps xmlns:a14="http://schemas.microsoft.com/office/drawing/2010/main">
                  <a14:imgLayer r:embed="rId8">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2711720" y="1685349"/>
            <a:ext cx="3714750" cy="3584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EC99EF89-B5E8-4858-9532-CFE2767D4E70}"/>
              </a:ext>
            </a:extLst>
          </p:cNvPr>
          <p:cNvPicPr>
            <a:picLocks noChangeAspect="1"/>
          </p:cNvPicPr>
          <p:nvPr/>
        </p:nvPicPr>
        <p:blipFill>
          <a:blip r:embed="rId9">
            <a:duotone>
              <a:prstClr val="black"/>
              <a:srgbClr val="FF3300">
                <a:tint val="45000"/>
                <a:satMod val="400000"/>
              </a:srgbClr>
            </a:duotone>
            <a:extLst>
              <a:ext uri="{28A0092B-C50C-407E-A947-70E740481C1C}">
                <a14:useLocalDpi xmlns:a14="http://schemas.microsoft.com/office/drawing/2010/main" val="0"/>
              </a:ext>
            </a:extLst>
          </a:blip>
          <a:stretch>
            <a:fillRect/>
          </a:stretch>
        </p:blipFill>
        <p:spPr>
          <a:xfrm>
            <a:off x="7233871" y="6233636"/>
            <a:ext cx="1033829" cy="528287"/>
          </a:xfrm>
          <a:prstGeom prst="rect">
            <a:avLst/>
          </a:prstGeom>
        </p:spPr>
      </p:pic>
    </p:spTree>
    <p:extLst>
      <p:ext uri="{BB962C8B-B14F-4D97-AF65-F5344CB8AC3E}">
        <p14:creationId xmlns:p14="http://schemas.microsoft.com/office/powerpoint/2010/main" val="4088107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ubtitle 2">
            <a:extLst>
              <a:ext uri="{FF2B5EF4-FFF2-40B4-BE49-F238E27FC236}">
                <a16:creationId xmlns:a16="http://schemas.microsoft.com/office/drawing/2014/main" id="{E47F5D40-5428-402A-8A10-3C283B9CA451}"/>
              </a:ext>
            </a:extLst>
          </p:cNvPr>
          <p:cNvSpPr>
            <a:spLocks noGrp="1"/>
          </p:cNvSpPr>
          <p:nvPr>
            <p:ph type="subTitle" idx="1"/>
          </p:nvPr>
        </p:nvSpPr>
        <p:spPr>
          <a:xfrm>
            <a:off x="-1709" y="1730175"/>
            <a:ext cx="9145709" cy="4287416"/>
          </a:xfrm>
        </p:spPr>
        <p:txBody>
          <a:bodyPr/>
          <a:lstStyle/>
          <a:p>
            <a:pPr algn="l" eaLnBrk="1" hangingPunct="1"/>
            <a:r>
              <a:rPr lang="en-US" altLang="en-US" sz="2000" b="1" dirty="0">
                <a:solidFill>
                  <a:srgbClr val="B80004"/>
                </a:solidFill>
              </a:rPr>
              <a:t>	The Only B2B Intent Data and Intent Analytics that You’ll Ever Need.</a:t>
            </a:r>
            <a:endParaRPr lang="en-US" altLang="en-US" sz="400" b="1" dirty="0">
              <a:solidFill>
                <a:srgbClr val="B80004"/>
              </a:solidFill>
            </a:endParaRPr>
          </a:p>
          <a:p>
            <a:pPr marL="800100" lvl="1" indent="-342900" algn="l" eaLnBrk="1" hangingPunct="1">
              <a:buFontTx/>
              <a:buChar char="-"/>
            </a:pPr>
            <a:endParaRPr lang="en-US" altLang="en-US" sz="1200" dirty="0">
              <a:solidFill>
                <a:schemeClr val="tx1"/>
              </a:solidFill>
            </a:endParaRPr>
          </a:p>
          <a:p>
            <a:pPr marL="800100" lvl="1" indent="-342900" algn="l" eaLnBrk="1" hangingPunct="1">
              <a:buFontTx/>
              <a:buChar char="-"/>
            </a:pPr>
            <a:r>
              <a:rPr lang="en-US" altLang="en-US" sz="1400" dirty="0">
                <a:solidFill>
                  <a:schemeClr val="tx1"/>
                </a:solidFill>
              </a:rPr>
              <a:t>Vertical Insider’s all new intent analytics platform offers intelligent B2B buyer intent data. Our intent data analytics are derived internally from Content Syndication, Demand Generation, Website Analytics, Email Marketing Metrics and Social Listening, among other channels.</a:t>
            </a:r>
          </a:p>
          <a:p>
            <a:pPr lvl="1" algn="l" eaLnBrk="1" hangingPunct="1"/>
            <a:endParaRPr lang="en-US" altLang="en-US" sz="1400" dirty="0">
              <a:solidFill>
                <a:schemeClr val="tx1"/>
              </a:solidFill>
            </a:endParaRPr>
          </a:p>
          <a:p>
            <a:pPr marL="800100" lvl="1" indent="-342900" algn="l" eaLnBrk="1" hangingPunct="1">
              <a:buFontTx/>
              <a:buChar char="-"/>
            </a:pPr>
            <a:r>
              <a:rPr lang="en-US" altLang="en-US" sz="1400" dirty="0">
                <a:solidFill>
                  <a:schemeClr val="tx1"/>
                </a:solidFill>
              </a:rPr>
              <a:t>The prospect of utilizing B2B Intent Data grows in popularity almost daily, and Vertical Insider’s new platform analyzes the content consumption of B2B companies and their employees in an effort to determine when there is active demand for specific types of products, business services and technology solutions. In other words, out intent analytics give us insight into which companies are likely in the buying cycle for specific types of products / solutions.</a:t>
            </a:r>
          </a:p>
          <a:p>
            <a:pPr lvl="1" algn="l" eaLnBrk="1" hangingPunct="1"/>
            <a:endParaRPr lang="en-US" altLang="en-US" sz="1400" dirty="0">
              <a:solidFill>
                <a:schemeClr val="tx1"/>
              </a:solidFill>
            </a:endParaRPr>
          </a:p>
          <a:p>
            <a:pPr marL="800100" lvl="1" indent="-342900" algn="l" eaLnBrk="1" hangingPunct="1">
              <a:buFontTx/>
              <a:buChar char="-"/>
            </a:pPr>
            <a:r>
              <a:rPr lang="en-US" altLang="en-US" sz="1400" dirty="0">
                <a:solidFill>
                  <a:schemeClr val="tx1"/>
                </a:solidFill>
              </a:rPr>
              <a:t>Vertical Insider intent data analytics are based on organizational content consumption, such as white paper downloads, asset and webinar registrations, website and landing page analytics, dedicated email marketing promotions, and social listening. In a nutshell, the intent data records houses within our platform can predict “your future customers” before they are even aware that they're actively looking to buy.</a:t>
            </a:r>
          </a:p>
          <a:p>
            <a:pPr marL="457200" indent="-457200" eaLnBrk="1" hangingPunct="1">
              <a:buFontTx/>
              <a:buChar char="-"/>
              <a:defRPr/>
            </a:pPr>
            <a:endParaRPr lang="en-US" altLang="en-US" sz="2000" b="1" dirty="0">
              <a:solidFill>
                <a:schemeClr val="tx1"/>
              </a:solidFill>
            </a:endParaRPr>
          </a:p>
          <a:p>
            <a:pPr marL="457200" indent="-457200" eaLnBrk="1" hangingPunct="1">
              <a:buFontTx/>
              <a:buChar char="-"/>
              <a:defRPr/>
            </a:pPr>
            <a:endParaRPr lang="en-US" altLang="en-US" sz="2000" b="1" dirty="0">
              <a:solidFill>
                <a:schemeClr val="tx1"/>
              </a:solidFill>
            </a:endParaRPr>
          </a:p>
        </p:txBody>
      </p:sp>
      <p:sp>
        <p:nvSpPr>
          <p:cNvPr id="3076" name="Slide Number Placeholder 12">
            <a:extLst>
              <a:ext uri="{FF2B5EF4-FFF2-40B4-BE49-F238E27FC236}">
                <a16:creationId xmlns:a16="http://schemas.microsoft.com/office/drawing/2014/main" id="{4BA2F9AC-2243-42BA-A5EB-DEB9E1D6FB51}"/>
              </a:ext>
            </a:extLst>
          </p:cNvPr>
          <p:cNvSpPr>
            <a:spLocks noGrp="1"/>
          </p:cNvSpPr>
          <p:nvPr>
            <p:ph type="sldNum" sz="quarter" idx="12"/>
          </p:nvPr>
        </p:nvSpPr>
        <p:spPr bwMode="auto">
          <a:xfrm>
            <a:off x="7086600" y="6248401"/>
            <a:ext cx="1752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800" dirty="0">
                <a:solidFill>
                  <a:srgbClr val="252525"/>
                </a:solidFill>
              </a:rPr>
              <a:t>|</a:t>
            </a:r>
            <a:r>
              <a:rPr lang="en-US" altLang="en-US" sz="2000" b="1" dirty="0">
                <a:solidFill>
                  <a:srgbClr val="F8981D"/>
                </a:solidFill>
              </a:rPr>
              <a:t> </a:t>
            </a:r>
            <a:fld id="{E3F6D211-0C0A-4E1D-B004-98BF6B6E279C}" type="slidenum">
              <a:rPr lang="en-US" altLang="en-US" sz="2000" b="1">
                <a:solidFill>
                  <a:srgbClr val="B80004"/>
                </a:solidFill>
              </a:rPr>
              <a:pPr>
                <a:spcBef>
                  <a:spcPct val="0"/>
                </a:spcBef>
                <a:buFontTx/>
                <a:buNone/>
              </a:pPr>
              <a:t>2</a:t>
            </a:fld>
            <a:endParaRPr lang="en-US" altLang="en-US" sz="2000" b="1" dirty="0">
              <a:solidFill>
                <a:srgbClr val="B80004"/>
              </a:solidFill>
            </a:endParaRPr>
          </a:p>
        </p:txBody>
      </p:sp>
      <p:pic>
        <p:nvPicPr>
          <p:cNvPr id="3078" name="Picture 10">
            <a:extLst>
              <a:ext uri="{FF2B5EF4-FFF2-40B4-BE49-F238E27FC236}">
                <a16:creationId xmlns:a16="http://schemas.microsoft.com/office/drawing/2014/main" id="{854CAB6D-8E24-40B8-8239-AC24029D7BC3}"/>
              </a:ext>
            </a:extLst>
          </p:cNvPr>
          <p:cNvPicPr>
            <a:picLocks noChangeAspect="1" noChangeArrowheads="1"/>
          </p:cNvPicPr>
          <p:nvPr/>
        </p:nvPicPr>
        <p:blipFill>
          <a:blip r:embed="rId3">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152400" y="228600"/>
            <a:ext cx="495300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1">
            <a:extLst>
              <a:ext uri="{FF2B5EF4-FFF2-40B4-BE49-F238E27FC236}">
                <a16:creationId xmlns:a16="http://schemas.microsoft.com/office/drawing/2014/main" id="{E6B09D4A-08FB-4779-858B-DF1B6D2949EB}"/>
              </a:ext>
            </a:extLst>
          </p:cNvPr>
          <p:cNvPicPr>
            <a:picLocks noChangeAspect="1" noChangeArrowheads="1"/>
          </p:cNvPicPr>
          <p:nvPr/>
        </p:nvPicPr>
        <p:blipFill>
          <a:blip r:embed="rId3">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152400" y="152400"/>
            <a:ext cx="8839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a:extLst>
              <a:ext uri="{FF2B5EF4-FFF2-40B4-BE49-F238E27FC236}">
                <a16:creationId xmlns:a16="http://schemas.microsoft.com/office/drawing/2014/main" id="{C6DA71F6-63C1-4FCB-AD5E-6FA97A75E20B}"/>
              </a:ext>
            </a:extLst>
          </p:cNvPr>
          <p:cNvPicPr>
            <a:picLocks noChangeAspect="1" noChangeArrowheads="1"/>
          </p:cNvPicPr>
          <p:nvPr/>
        </p:nvPicPr>
        <p:blipFill>
          <a:blip r:embed="rId4">
            <a:duotone>
              <a:prstClr val="black"/>
              <a:schemeClr val="tx1">
                <a:lumMod val="95000"/>
                <a:lumOff val="5000"/>
                <a:tint val="45000"/>
                <a:satMod val="400000"/>
              </a:schemeClr>
            </a:duotone>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152400" y="6096000"/>
            <a:ext cx="88392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a:extLst>
              <a:ext uri="{FF2B5EF4-FFF2-40B4-BE49-F238E27FC236}">
                <a16:creationId xmlns:a16="http://schemas.microsoft.com/office/drawing/2014/main" id="{B5682F41-E842-414C-B05B-1552A390453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4800" y="6220447"/>
            <a:ext cx="1295400" cy="541477"/>
          </a:xfrm>
          <a:prstGeom prst="rect">
            <a:avLst/>
          </a:prstGeom>
        </p:spPr>
      </p:pic>
      <p:sp>
        <p:nvSpPr>
          <p:cNvPr id="3" name="Title 2">
            <a:extLst>
              <a:ext uri="{FF2B5EF4-FFF2-40B4-BE49-F238E27FC236}">
                <a16:creationId xmlns:a16="http://schemas.microsoft.com/office/drawing/2014/main" id="{58227BF3-348B-4FCE-95E5-9CBF389C35B8}"/>
              </a:ext>
            </a:extLst>
          </p:cNvPr>
          <p:cNvSpPr>
            <a:spLocks noGrp="1"/>
          </p:cNvSpPr>
          <p:nvPr>
            <p:ph type="ctrTitle"/>
          </p:nvPr>
        </p:nvSpPr>
        <p:spPr>
          <a:xfrm>
            <a:off x="685800" y="396228"/>
            <a:ext cx="7772400" cy="1470025"/>
          </a:xfrm>
        </p:spPr>
        <p:txBody>
          <a:bodyPr/>
          <a:lstStyle/>
          <a:p>
            <a:r>
              <a:rPr lang="en-US" sz="3800" b="1" dirty="0">
                <a:solidFill>
                  <a:srgbClr val="C00000"/>
                </a:solidFill>
              </a:rPr>
              <a:t>Vertical Insider</a:t>
            </a:r>
            <a:br>
              <a:rPr lang="en-US" sz="3600" b="1" dirty="0">
                <a:solidFill>
                  <a:srgbClr val="C00000"/>
                </a:solidFill>
              </a:rPr>
            </a:br>
            <a:r>
              <a:rPr lang="en-US" sz="3200" i="1" dirty="0">
                <a:solidFill>
                  <a:schemeClr val="tx1">
                    <a:lumMod val="85000"/>
                    <a:lumOff val="15000"/>
                  </a:schemeClr>
                </a:solidFill>
              </a:rPr>
              <a:t>B2B Intent Data Analytics</a:t>
            </a:r>
            <a:endParaRPr lang="en-US" sz="3200" dirty="0">
              <a:solidFill>
                <a:schemeClr val="tx1">
                  <a:lumMod val="85000"/>
                  <a:lumOff val="15000"/>
                </a:schemeClr>
              </a:solidFill>
            </a:endParaRPr>
          </a:p>
        </p:txBody>
      </p:sp>
      <p:pic>
        <p:nvPicPr>
          <p:cNvPr id="10" name="Picture 9">
            <a:extLst>
              <a:ext uri="{FF2B5EF4-FFF2-40B4-BE49-F238E27FC236}">
                <a16:creationId xmlns:a16="http://schemas.microsoft.com/office/drawing/2014/main" id="{46C93AF5-8224-4398-8C42-9AC197755F55}"/>
              </a:ext>
            </a:extLst>
          </p:cNvPr>
          <p:cNvPicPr>
            <a:picLocks noChangeAspect="1"/>
          </p:cNvPicPr>
          <p:nvPr/>
        </p:nvPicPr>
        <p:blipFill>
          <a:blip r:embed="rId7">
            <a:duotone>
              <a:prstClr val="black"/>
              <a:srgbClr val="FF3300">
                <a:tint val="45000"/>
                <a:satMod val="400000"/>
              </a:srgbClr>
            </a:duotone>
            <a:extLst>
              <a:ext uri="{28A0092B-C50C-407E-A947-70E740481C1C}">
                <a14:useLocalDpi xmlns:a14="http://schemas.microsoft.com/office/drawing/2010/main" val="0"/>
              </a:ext>
            </a:extLst>
          </a:blip>
          <a:stretch>
            <a:fillRect/>
          </a:stretch>
        </p:blipFill>
        <p:spPr>
          <a:xfrm>
            <a:off x="7233871" y="6233636"/>
            <a:ext cx="1033829" cy="528287"/>
          </a:xfrm>
          <a:prstGeom prst="rect">
            <a:avLst/>
          </a:prstGeom>
        </p:spPr>
      </p:pic>
    </p:spTree>
    <p:extLst>
      <p:ext uri="{BB962C8B-B14F-4D97-AF65-F5344CB8AC3E}">
        <p14:creationId xmlns:p14="http://schemas.microsoft.com/office/powerpoint/2010/main" val="831099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ubtitle 2">
            <a:extLst>
              <a:ext uri="{FF2B5EF4-FFF2-40B4-BE49-F238E27FC236}">
                <a16:creationId xmlns:a16="http://schemas.microsoft.com/office/drawing/2014/main" id="{E47F5D40-5428-402A-8A10-3C283B9CA451}"/>
              </a:ext>
            </a:extLst>
          </p:cNvPr>
          <p:cNvSpPr>
            <a:spLocks noGrp="1"/>
          </p:cNvSpPr>
          <p:nvPr>
            <p:ph type="subTitle" idx="1"/>
          </p:nvPr>
        </p:nvSpPr>
        <p:spPr>
          <a:xfrm>
            <a:off x="-1709" y="1730175"/>
            <a:ext cx="9145709" cy="4287416"/>
          </a:xfrm>
        </p:spPr>
        <p:txBody>
          <a:bodyPr/>
          <a:lstStyle/>
          <a:p>
            <a:pPr algn="l" eaLnBrk="1" hangingPunct="1"/>
            <a:r>
              <a:rPr lang="en-US" altLang="en-US" sz="2000" b="1" dirty="0">
                <a:solidFill>
                  <a:srgbClr val="B80004"/>
                </a:solidFill>
              </a:rPr>
              <a:t>	The Vertical Insider B2B Intent Data Analytics Solution.</a:t>
            </a:r>
          </a:p>
          <a:p>
            <a:pPr marL="800100" lvl="1" indent="-342900" algn="l" eaLnBrk="1" hangingPunct="1">
              <a:buFontTx/>
              <a:buChar char="-"/>
            </a:pPr>
            <a:endParaRPr lang="en-US" altLang="en-US" sz="1200" dirty="0">
              <a:solidFill>
                <a:schemeClr val="tx1"/>
              </a:solidFill>
            </a:endParaRPr>
          </a:p>
          <a:p>
            <a:pPr marL="800100" lvl="1" indent="-342900" algn="l" eaLnBrk="1" hangingPunct="1">
              <a:buFontTx/>
              <a:buChar char="-"/>
            </a:pPr>
            <a:r>
              <a:rPr lang="en-US" altLang="en-US" sz="1400" dirty="0">
                <a:solidFill>
                  <a:schemeClr val="tx1"/>
                </a:solidFill>
              </a:rPr>
              <a:t>Vertical Insider’s back-end data analytics use multiple sources to identify organizations that are actively researching specific products and solutions, with an implied intent to purchase said products and solutions in the near future (more to come on the timeline).</a:t>
            </a:r>
          </a:p>
          <a:p>
            <a:pPr marL="800100" lvl="1" indent="-342900" algn="l" eaLnBrk="1" hangingPunct="1">
              <a:buFontTx/>
              <a:buChar char="-"/>
            </a:pPr>
            <a:r>
              <a:rPr lang="en-US" altLang="en-US" sz="1400" dirty="0">
                <a:solidFill>
                  <a:schemeClr val="tx1"/>
                </a:solidFill>
              </a:rPr>
              <a:t>Based on white paper downloads, asset registrations, social interactions, and overall B2B content consumption, Vertical Insider’s intent data generates intelligent intent analytics that can be leveraged by customers to easily:</a:t>
            </a:r>
          </a:p>
          <a:p>
            <a:pPr marL="1200150" lvl="2" indent="-285750" algn="l" eaLnBrk="1" hangingPunct="1">
              <a:buFont typeface="Arial" panose="020B0604020202020204" pitchFamily="34" charset="0"/>
              <a:buChar char="•"/>
            </a:pPr>
            <a:r>
              <a:rPr lang="en-US" altLang="en-US" sz="1200" dirty="0">
                <a:solidFill>
                  <a:schemeClr val="tx1"/>
                </a:solidFill>
              </a:rPr>
              <a:t>Build an export “Target Accounts Lists” (ABM Lists) made up of companies that are already interested in their products and solutions.</a:t>
            </a:r>
          </a:p>
          <a:p>
            <a:pPr marL="1200150" lvl="2" indent="-285750" algn="l" eaLnBrk="1" hangingPunct="1">
              <a:buFont typeface="Arial" panose="020B0604020202020204" pitchFamily="34" charset="0"/>
              <a:buChar char="•"/>
            </a:pPr>
            <a:r>
              <a:rPr lang="en-US" altLang="en-US" sz="1200" dirty="0">
                <a:solidFill>
                  <a:schemeClr val="tx1"/>
                </a:solidFill>
              </a:rPr>
              <a:t>Overlay current targeting criteria – such as industry selects, company sizes targeted, and ideal annual revenue ranges – on top of companies that are associated with the appropriate intent topics for their lines of products and services.</a:t>
            </a:r>
          </a:p>
          <a:p>
            <a:pPr marL="1200150" lvl="2" indent="-285750" algn="l" eaLnBrk="1" hangingPunct="1">
              <a:buFont typeface="Arial" panose="020B0604020202020204" pitchFamily="34" charset="0"/>
              <a:buChar char="•"/>
            </a:pPr>
            <a:r>
              <a:rPr lang="en-US" altLang="en-US" sz="1200" dirty="0">
                <a:solidFill>
                  <a:schemeClr val="tx1"/>
                </a:solidFill>
              </a:rPr>
              <a:t>Identify companies that range anywhere on the buying spectrum – from "actively researching" specific services and solutions, to those who have allocated budgets already in place, to the bottom of the funnel companies, that are ready to pull the trigger and decide on a vendor…</a:t>
            </a:r>
          </a:p>
          <a:p>
            <a:pPr marL="1200150" lvl="2" indent="-285750" algn="l" eaLnBrk="1" hangingPunct="1">
              <a:buFont typeface="Arial" panose="020B0604020202020204" pitchFamily="34" charset="0"/>
              <a:buChar char="•"/>
            </a:pPr>
            <a:r>
              <a:rPr lang="en-US" altLang="en-US" sz="1200" dirty="0">
                <a:solidFill>
                  <a:schemeClr val="tx1"/>
                </a:solidFill>
              </a:rPr>
              <a:t>Depending on the current intent data and 3-tiered intent scoring, the impending purchase can be predicted to occur within the next 12 months, 6 months, 3 months, or even 30 days.</a:t>
            </a:r>
          </a:p>
          <a:p>
            <a:pPr marL="800100" lvl="1" indent="-342900" algn="l" eaLnBrk="1" hangingPunct="1">
              <a:buFontTx/>
              <a:buChar char="-"/>
            </a:pPr>
            <a:r>
              <a:rPr lang="en-US" altLang="en-US" sz="1400" dirty="0">
                <a:solidFill>
                  <a:schemeClr val="tx1"/>
                </a:solidFill>
              </a:rPr>
              <a:t>Speaking of scoring, every one of our 900,000+ B2B intent data records are scored in three different way to allow users to gauge and prioritize the accounts that are showing more intent than others:</a:t>
            </a:r>
          </a:p>
          <a:p>
            <a:pPr marL="457200" indent="-457200" eaLnBrk="1" hangingPunct="1">
              <a:buFontTx/>
              <a:buChar char="-"/>
              <a:defRPr/>
            </a:pPr>
            <a:endParaRPr lang="en-US" altLang="en-US" sz="2000" b="1" dirty="0">
              <a:solidFill>
                <a:schemeClr val="tx1"/>
              </a:solidFill>
            </a:endParaRPr>
          </a:p>
          <a:p>
            <a:pPr marL="457200" indent="-457200" eaLnBrk="1" hangingPunct="1">
              <a:buFontTx/>
              <a:buChar char="-"/>
              <a:defRPr/>
            </a:pPr>
            <a:endParaRPr lang="en-US" altLang="en-US" sz="2000" b="1" dirty="0">
              <a:solidFill>
                <a:schemeClr val="tx1"/>
              </a:solidFill>
            </a:endParaRPr>
          </a:p>
        </p:txBody>
      </p:sp>
      <p:sp>
        <p:nvSpPr>
          <p:cNvPr id="3076" name="Slide Number Placeholder 12">
            <a:extLst>
              <a:ext uri="{FF2B5EF4-FFF2-40B4-BE49-F238E27FC236}">
                <a16:creationId xmlns:a16="http://schemas.microsoft.com/office/drawing/2014/main" id="{4BA2F9AC-2243-42BA-A5EB-DEB9E1D6FB51}"/>
              </a:ext>
            </a:extLst>
          </p:cNvPr>
          <p:cNvSpPr>
            <a:spLocks noGrp="1"/>
          </p:cNvSpPr>
          <p:nvPr>
            <p:ph type="sldNum" sz="quarter" idx="12"/>
          </p:nvPr>
        </p:nvSpPr>
        <p:spPr bwMode="auto">
          <a:xfrm>
            <a:off x="7086600" y="6248401"/>
            <a:ext cx="1752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800" dirty="0">
                <a:solidFill>
                  <a:srgbClr val="252525"/>
                </a:solidFill>
              </a:rPr>
              <a:t>|</a:t>
            </a:r>
            <a:r>
              <a:rPr lang="en-US" altLang="en-US" sz="2000" b="1" dirty="0">
                <a:solidFill>
                  <a:srgbClr val="F8981D"/>
                </a:solidFill>
              </a:rPr>
              <a:t> </a:t>
            </a:r>
            <a:fld id="{E3F6D211-0C0A-4E1D-B004-98BF6B6E279C}" type="slidenum">
              <a:rPr lang="en-US" altLang="en-US" sz="2000" b="1">
                <a:solidFill>
                  <a:srgbClr val="B80004"/>
                </a:solidFill>
              </a:rPr>
              <a:pPr>
                <a:spcBef>
                  <a:spcPct val="0"/>
                </a:spcBef>
                <a:buFontTx/>
                <a:buNone/>
              </a:pPr>
              <a:t>3</a:t>
            </a:fld>
            <a:endParaRPr lang="en-US" altLang="en-US" sz="2000" b="1" dirty="0">
              <a:solidFill>
                <a:srgbClr val="B80004"/>
              </a:solidFill>
            </a:endParaRPr>
          </a:p>
        </p:txBody>
      </p:sp>
      <p:pic>
        <p:nvPicPr>
          <p:cNvPr id="3078" name="Picture 10">
            <a:extLst>
              <a:ext uri="{FF2B5EF4-FFF2-40B4-BE49-F238E27FC236}">
                <a16:creationId xmlns:a16="http://schemas.microsoft.com/office/drawing/2014/main" id="{854CAB6D-8E24-40B8-8239-AC24029D7BC3}"/>
              </a:ext>
            </a:extLst>
          </p:cNvPr>
          <p:cNvPicPr>
            <a:picLocks noChangeAspect="1" noChangeArrowheads="1"/>
          </p:cNvPicPr>
          <p:nvPr/>
        </p:nvPicPr>
        <p:blipFill>
          <a:blip r:embed="rId3">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152400" y="228600"/>
            <a:ext cx="495300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1">
            <a:extLst>
              <a:ext uri="{FF2B5EF4-FFF2-40B4-BE49-F238E27FC236}">
                <a16:creationId xmlns:a16="http://schemas.microsoft.com/office/drawing/2014/main" id="{E6B09D4A-08FB-4779-858B-DF1B6D2949EB}"/>
              </a:ext>
            </a:extLst>
          </p:cNvPr>
          <p:cNvPicPr>
            <a:picLocks noChangeAspect="1" noChangeArrowheads="1"/>
          </p:cNvPicPr>
          <p:nvPr/>
        </p:nvPicPr>
        <p:blipFill>
          <a:blip r:embed="rId3">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152400" y="152400"/>
            <a:ext cx="8839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a:extLst>
              <a:ext uri="{FF2B5EF4-FFF2-40B4-BE49-F238E27FC236}">
                <a16:creationId xmlns:a16="http://schemas.microsoft.com/office/drawing/2014/main" id="{C6DA71F6-63C1-4FCB-AD5E-6FA97A75E20B}"/>
              </a:ext>
            </a:extLst>
          </p:cNvPr>
          <p:cNvPicPr>
            <a:picLocks noChangeAspect="1" noChangeArrowheads="1"/>
          </p:cNvPicPr>
          <p:nvPr/>
        </p:nvPicPr>
        <p:blipFill>
          <a:blip r:embed="rId4">
            <a:duotone>
              <a:prstClr val="black"/>
              <a:schemeClr val="tx1">
                <a:lumMod val="95000"/>
                <a:lumOff val="5000"/>
                <a:tint val="45000"/>
                <a:satMod val="400000"/>
              </a:schemeClr>
            </a:duotone>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152400" y="6096000"/>
            <a:ext cx="88392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a:extLst>
              <a:ext uri="{FF2B5EF4-FFF2-40B4-BE49-F238E27FC236}">
                <a16:creationId xmlns:a16="http://schemas.microsoft.com/office/drawing/2014/main" id="{B5682F41-E842-414C-B05B-1552A390453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4800" y="6220447"/>
            <a:ext cx="1295400" cy="541477"/>
          </a:xfrm>
          <a:prstGeom prst="rect">
            <a:avLst/>
          </a:prstGeom>
        </p:spPr>
      </p:pic>
      <p:sp>
        <p:nvSpPr>
          <p:cNvPr id="3" name="Title 2">
            <a:extLst>
              <a:ext uri="{FF2B5EF4-FFF2-40B4-BE49-F238E27FC236}">
                <a16:creationId xmlns:a16="http://schemas.microsoft.com/office/drawing/2014/main" id="{58227BF3-348B-4FCE-95E5-9CBF389C35B8}"/>
              </a:ext>
            </a:extLst>
          </p:cNvPr>
          <p:cNvSpPr>
            <a:spLocks noGrp="1"/>
          </p:cNvSpPr>
          <p:nvPr>
            <p:ph type="ctrTitle"/>
          </p:nvPr>
        </p:nvSpPr>
        <p:spPr>
          <a:xfrm>
            <a:off x="685800" y="396228"/>
            <a:ext cx="7772400" cy="1470025"/>
          </a:xfrm>
        </p:spPr>
        <p:txBody>
          <a:bodyPr/>
          <a:lstStyle/>
          <a:p>
            <a:r>
              <a:rPr lang="en-US" sz="3800" b="1" dirty="0">
                <a:solidFill>
                  <a:srgbClr val="C00000"/>
                </a:solidFill>
              </a:rPr>
              <a:t>Vertical Insider</a:t>
            </a:r>
            <a:br>
              <a:rPr lang="en-US" sz="3600" b="1" dirty="0">
                <a:solidFill>
                  <a:srgbClr val="C00000"/>
                </a:solidFill>
              </a:rPr>
            </a:br>
            <a:r>
              <a:rPr lang="en-US" sz="3200" i="1" dirty="0">
                <a:solidFill>
                  <a:schemeClr val="tx1">
                    <a:lumMod val="85000"/>
                    <a:lumOff val="15000"/>
                  </a:schemeClr>
                </a:solidFill>
              </a:rPr>
              <a:t>B2B Intent Data Analytics</a:t>
            </a:r>
            <a:endParaRPr lang="en-US" sz="3200" dirty="0">
              <a:solidFill>
                <a:schemeClr val="tx1">
                  <a:lumMod val="85000"/>
                  <a:lumOff val="15000"/>
                </a:schemeClr>
              </a:solidFill>
            </a:endParaRPr>
          </a:p>
        </p:txBody>
      </p:sp>
      <p:pic>
        <p:nvPicPr>
          <p:cNvPr id="10" name="Picture 9">
            <a:extLst>
              <a:ext uri="{FF2B5EF4-FFF2-40B4-BE49-F238E27FC236}">
                <a16:creationId xmlns:a16="http://schemas.microsoft.com/office/drawing/2014/main" id="{CD52AA57-0F44-4389-BF9F-E0112E87169D}"/>
              </a:ext>
            </a:extLst>
          </p:cNvPr>
          <p:cNvPicPr>
            <a:picLocks noChangeAspect="1"/>
          </p:cNvPicPr>
          <p:nvPr/>
        </p:nvPicPr>
        <p:blipFill>
          <a:blip r:embed="rId7">
            <a:duotone>
              <a:prstClr val="black"/>
              <a:srgbClr val="FF3300">
                <a:tint val="45000"/>
                <a:satMod val="400000"/>
              </a:srgbClr>
            </a:duotone>
            <a:extLst>
              <a:ext uri="{28A0092B-C50C-407E-A947-70E740481C1C}">
                <a14:useLocalDpi xmlns:a14="http://schemas.microsoft.com/office/drawing/2010/main" val="0"/>
              </a:ext>
            </a:extLst>
          </a:blip>
          <a:stretch>
            <a:fillRect/>
          </a:stretch>
        </p:blipFill>
        <p:spPr>
          <a:xfrm>
            <a:off x="7233871" y="6233636"/>
            <a:ext cx="1033829" cy="528287"/>
          </a:xfrm>
          <a:prstGeom prst="rect">
            <a:avLst/>
          </a:prstGeom>
        </p:spPr>
      </p:pic>
    </p:spTree>
    <p:extLst>
      <p:ext uri="{BB962C8B-B14F-4D97-AF65-F5344CB8AC3E}">
        <p14:creationId xmlns:p14="http://schemas.microsoft.com/office/powerpoint/2010/main" val="1671034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ubtitle 2">
            <a:extLst>
              <a:ext uri="{FF2B5EF4-FFF2-40B4-BE49-F238E27FC236}">
                <a16:creationId xmlns:a16="http://schemas.microsoft.com/office/drawing/2014/main" id="{E47F5D40-5428-402A-8A10-3C283B9CA451}"/>
              </a:ext>
            </a:extLst>
          </p:cNvPr>
          <p:cNvSpPr>
            <a:spLocks noGrp="1"/>
          </p:cNvSpPr>
          <p:nvPr>
            <p:ph type="subTitle" idx="1"/>
          </p:nvPr>
        </p:nvSpPr>
        <p:spPr>
          <a:xfrm>
            <a:off x="-1709" y="1730175"/>
            <a:ext cx="9145709" cy="4287416"/>
          </a:xfrm>
        </p:spPr>
        <p:txBody>
          <a:bodyPr/>
          <a:lstStyle/>
          <a:p>
            <a:pPr algn="l" eaLnBrk="1" hangingPunct="1"/>
            <a:r>
              <a:rPr lang="en-US" altLang="en-US" sz="2000" b="1" dirty="0">
                <a:solidFill>
                  <a:srgbClr val="B80004"/>
                </a:solidFill>
              </a:rPr>
              <a:t>	VI Intent Data Scoring Mechanisms I: “The Intent Score”</a:t>
            </a:r>
          </a:p>
          <a:p>
            <a:pPr marL="800100" lvl="1" indent="-342900" algn="l" eaLnBrk="1" hangingPunct="1">
              <a:buFontTx/>
              <a:buChar char="-"/>
            </a:pPr>
            <a:endParaRPr lang="en-US" altLang="en-US" sz="1200" dirty="0">
              <a:solidFill>
                <a:schemeClr val="tx1">
                  <a:lumMod val="75000"/>
                  <a:lumOff val="25000"/>
                </a:schemeClr>
              </a:solidFill>
            </a:endParaRPr>
          </a:p>
          <a:p>
            <a:pPr marL="800100" lvl="1" indent="-342900" algn="l" eaLnBrk="1" hangingPunct="1">
              <a:buFontTx/>
              <a:buChar char="-"/>
            </a:pPr>
            <a:r>
              <a:rPr lang="en-US" altLang="en-US" sz="1400" b="1" u="sng" dirty="0">
                <a:solidFill>
                  <a:schemeClr val="tx1">
                    <a:lumMod val="75000"/>
                    <a:lumOff val="25000"/>
                  </a:schemeClr>
                </a:solidFill>
              </a:rPr>
              <a:t>Intent Score</a:t>
            </a:r>
            <a:r>
              <a:rPr lang="en-US" altLang="en-US" sz="1400" dirty="0">
                <a:solidFill>
                  <a:schemeClr val="tx1">
                    <a:lumMod val="75000"/>
                    <a:lumOff val="25000"/>
                  </a:schemeClr>
                </a:solidFill>
              </a:rPr>
              <a:t>: </a:t>
            </a:r>
            <a:r>
              <a:rPr lang="en-US" altLang="en-US" sz="1400" dirty="0">
                <a:solidFill>
                  <a:schemeClr val="tx1"/>
                </a:solidFill>
              </a:rPr>
              <a:t>An indication of the level of interest an organization has in any given intent topic(s), based on content consumption types, frequencies, and cross-organizational volume. </a:t>
            </a:r>
          </a:p>
          <a:p>
            <a:pPr marL="1257300" lvl="2" indent="-342900" algn="l" eaLnBrk="1" hangingPunct="1">
              <a:buFont typeface="Arial" panose="020B0604020202020204" pitchFamily="34" charset="0"/>
              <a:buChar char="•"/>
            </a:pPr>
            <a:r>
              <a:rPr lang="en-US" altLang="en-US" sz="1300" dirty="0">
                <a:solidFill>
                  <a:schemeClr val="tx1"/>
                </a:solidFill>
              </a:rPr>
              <a:t>Vertical Insider's Intent Data’s standard “Intent Score” can be used to gauge the overall potential for conversions on a single intent topic, and, to allow for the prioritization of accounts. </a:t>
            </a:r>
          </a:p>
          <a:p>
            <a:pPr marL="1257300" lvl="2" indent="-342900" algn="l" eaLnBrk="1" hangingPunct="1">
              <a:buFont typeface="Arial" panose="020B0604020202020204" pitchFamily="34" charset="0"/>
              <a:buChar char="•"/>
            </a:pPr>
            <a:r>
              <a:rPr lang="en-US" altLang="en-US" sz="1300" dirty="0">
                <a:solidFill>
                  <a:schemeClr val="tx1"/>
                </a:solidFill>
              </a:rPr>
              <a:t>Intent Scores are generated and provided to our customers in a numeric range between 5 and 9 (and anything in between, of course).</a:t>
            </a:r>
          </a:p>
          <a:p>
            <a:pPr marL="1257300" lvl="2" indent="-342900" algn="l" eaLnBrk="1" hangingPunct="1">
              <a:buFont typeface="Arial" panose="020B0604020202020204" pitchFamily="34" charset="0"/>
              <a:buChar char="•"/>
            </a:pPr>
            <a:r>
              <a:rPr lang="en-US" altLang="en-US" sz="1300" dirty="0">
                <a:solidFill>
                  <a:schemeClr val="tx1"/>
                </a:solidFill>
              </a:rPr>
              <a:t>An Intent Score of 5 is the lowest mark that a company record can receive, showing buyer intent, but at a somewhat minimal level based on our overall scoring criteria.</a:t>
            </a:r>
          </a:p>
          <a:p>
            <a:pPr marL="1257300" lvl="2" indent="-342900" algn="l" eaLnBrk="1" hangingPunct="1">
              <a:buFont typeface="Arial" panose="020B0604020202020204" pitchFamily="34" charset="0"/>
              <a:buChar char="•"/>
            </a:pPr>
            <a:r>
              <a:rPr lang="en-US" altLang="en-US" sz="1300" dirty="0">
                <a:solidFill>
                  <a:schemeClr val="tx1"/>
                </a:solidFill>
              </a:rPr>
              <a:t>An Intent Score of 9 is the highest mark that a company can receive, and generally speaking, is a valid predictor of those organizations having the most apparent need for a specific product, service or solution.</a:t>
            </a:r>
          </a:p>
          <a:p>
            <a:pPr marL="1257300" lvl="2" indent="-342900" algn="l" eaLnBrk="1" hangingPunct="1">
              <a:buFont typeface="Arial" panose="020B0604020202020204" pitchFamily="34" charset="0"/>
              <a:buChar char="•"/>
            </a:pPr>
            <a:r>
              <a:rPr lang="en-US" altLang="en-US" sz="1300" dirty="0">
                <a:solidFill>
                  <a:schemeClr val="tx1"/>
                </a:solidFill>
              </a:rPr>
              <a:t>An intent score of 9 also conveys the highest potential for an organization to make purchasing decisions in the short run for their intent topic(s) of interest.</a:t>
            </a:r>
          </a:p>
          <a:p>
            <a:pPr marL="1257300" lvl="2" indent="-342900" algn="l" eaLnBrk="1" hangingPunct="1">
              <a:buFont typeface="Arial" panose="020B0604020202020204" pitchFamily="34" charset="0"/>
              <a:buChar char="•"/>
            </a:pPr>
            <a:r>
              <a:rPr lang="en-US" altLang="en-US" sz="1300" dirty="0">
                <a:solidFill>
                  <a:schemeClr val="tx1"/>
                </a:solidFill>
              </a:rPr>
              <a:t>In addition to our baseline "Intent Score" metric, the Vertical Insider's Intent Data platform adds two additional layers of insight for each company showing buyer intent...</a:t>
            </a:r>
          </a:p>
          <a:p>
            <a:pPr marL="457200" indent="-457200" eaLnBrk="1" hangingPunct="1">
              <a:buFontTx/>
              <a:buChar char="-"/>
              <a:defRPr/>
            </a:pPr>
            <a:endParaRPr lang="en-US" altLang="en-US" sz="2000" b="1" dirty="0">
              <a:solidFill>
                <a:schemeClr val="tx1"/>
              </a:solidFill>
            </a:endParaRPr>
          </a:p>
          <a:p>
            <a:pPr marL="457200" indent="-457200" eaLnBrk="1" hangingPunct="1">
              <a:buFontTx/>
              <a:buChar char="-"/>
              <a:defRPr/>
            </a:pPr>
            <a:endParaRPr lang="en-US" altLang="en-US" sz="2000" b="1" dirty="0">
              <a:solidFill>
                <a:schemeClr val="tx1"/>
              </a:solidFill>
            </a:endParaRPr>
          </a:p>
        </p:txBody>
      </p:sp>
      <p:sp>
        <p:nvSpPr>
          <p:cNvPr id="3076" name="Slide Number Placeholder 12">
            <a:extLst>
              <a:ext uri="{FF2B5EF4-FFF2-40B4-BE49-F238E27FC236}">
                <a16:creationId xmlns:a16="http://schemas.microsoft.com/office/drawing/2014/main" id="{4BA2F9AC-2243-42BA-A5EB-DEB9E1D6FB51}"/>
              </a:ext>
            </a:extLst>
          </p:cNvPr>
          <p:cNvSpPr>
            <a:spLocks noGrp="1"/>
          </p:cNvSpPr>
          <p:nvPr>
            <p:ph type="sldNum" sz="quarter" idx="12"/>
          </p:nvPr>
        </p:nvSpPr>
        <p:spPr bwMode="auto">
          <a:xfrm>
            <a:off x="7086600" y="6248401"/>
            <a:ext cx="1752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800" dirty="0">
                <a:solidFill>
                  <a:srgbClr val="252525"/>
                </a:solidFill>
              </a:rPr>
              <a:t>|</a:t>
            </a:r>
            <a:r>
              <a:rPr lang="en-US" altLang="en-US" sz="2000" b="1" dirty="0">
                <a:solidFill>
                  <a:srgbClr val="F8981D"/>
                </a:solidFill>
              </a:rPr>
              <a:t> </a:t>
            </a:r>
            <a:fld id="{E3F6D211-0C0A-4E1D-B004-98BF6B6E279C}" type="slidenum">
              <a:rPr lang="en-US" altLang="en-US" sz="2000" b="1">
                <a:solidFill>
                  <a:srgbClr val="B80004"/>
                </a:solidFill>
              </a:rPr>
              <a:pPr>
                <a:spcBef>
                  <a:spcPct val="0"/>
                </a:spcBef>
                <a:buFontTx/>
                <a:buNone/>
              </a:pPr>
              <a:t>4</a:t>
            </a:fld>
            <a:endParaRPr lang="en-US" altLang="en-US" sz="2000" b="1" dirty="0">
              <a:solidFill>
                <a:srgbClr val="B80004"/>
              </a:solidFill>
            </a:endParaRPr>
          </a:p>
        </p:txBody>
      </p:sp>
      <p:pic>
        <p:nvPicPr>
          <p:cNvPr id="3078" name="Picture 10">
            <a:extLst>
              <a:ext uri="{FF2B5EF4-FFF2-40B4-BE49-F238E27FC236}">
                <a16:creationId xmlns:a16="http://schemas.microsoft.com/office/drawing/2014/main" id="{854CAB6D-8E24-40B8-8239-AC24029D7BC3}"/>
              </a:ext>
            </a:extLst>
          </p:cNvPr>
          <p:cNvPicPr>
            <a:picLocks noChangeAspect="1" noChangeArrowheads="1"/>
          </p:cNvPicPr>
          <p:nvPr/>
        </p:nvPicPr>
        <p:blipFill>
          <a:blip r:embed="rId3">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152400" y="228600"/>
            <a:ext cx="495300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1">
            <a:extLst>
              <a:ext uri="{FF2B5EF4-FFF2-40B4-BE49-F238E27FC236}">
                <a16:creationId xmlns:a16="http://schemas.microsoft.com/office/drawing/2014/main" id="{E6B09D4A-08FB-4779-858B-DF1B6D2949EB}"/>
              </a:ext>
            </a:extLst>
          </p:cNvPr>
          <p:cNvPicPr>
            <a:picLocks noChangeAspect="1" noChangeArrowheads="1"/>
          </p:cNvPicPr>
          <p:nvPr/>
        </p:nvPicPr>
        <p:blipFill>
          <a:blip r:embed="rId3">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152400" y="152400"/>
            <a:ext cx="8839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a:extLst>
              <a:ext uri="{FF2B5EF4-FFF2-40B4-BE49-F238E27FC236}">
                <a16:creationId xmlns:a16="http://schemas.microsoft.com/office/drawing/2014/main" id="{C6DA71F6-63C1-4FCB-AD5E-6FA97A75E20B}"/>
              </a:ext>
            </a:extLst>
          </p:cNvPr>
          <p:cNvPicPr>
            <a:picLocks noChangeAspect="1" noChangeArrowheads="1"/>
          </p:cNvPicPr>
          <p:nvPr/>
        </p:nvPicPr>
        <p:blipFill>
          <a:blip r:embed="rId4">
            <a:duotone>
              <a:prstClr val="black"/>
              <a:schemeClr val="tx1">
                <a:lumMod val="95000"/>
                <a:lumOff val="5000"/>
                <a:tint val="45000"/>
                <a:satMod val="400000"/>
              </a:schemeClr>
            </a:duotone>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152400" y="6096000"/>
            <a:ext cx="88392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a:extLst>
              <a:ext uri="{FF2B5EF4-FFF2-40B4-BE49-F238E27FC236}">
                <a16:creationId xmlns:a16="http://schemas.microsoft.com/office/drawing/2014/main" id="{B5682F41-E842-414C-B05B-1552A390453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4800" y="6220447"/>
            <a:ext cx="1295400" cy="541477"/>
          </a:xfrm>
          <a:prstGeom prst="rect">
            <a:avLst/>
          </a:prstGeom>
        </p:spPr>
      </p:pic>
      <p:sp>
        <p:nvSpPr>
          <p:cNvPr id="3" name="Title 2">
            <a:extLst>
              <a:ext uri="{FF2B5EF4-FFF2-40B4-BE49-F238E27FC236}">
                <a16:creationId xmlns:a16="http://schemas.microsoft.com/office/drawing/2014/main" id="{58227BF3-348B-4FCE-95E5-9CBF389C35B8}"/>
              </a:ext>
            </a:extLst>
          </p:cNvPr>
          <p:cNvSpPr>
            <a:spLocks noGrp="1"/>
          </p:cNvSpPr>
          <p:nvPr>
            <p:ph type="ctrTitle"/>
          </p:nvPr>
        </p:nvSpPr>
        <p:spPr>
          <a:xfrm>
            <a:off x="685800" y="396228"/>
            <a:ext cx="7772400" cy="1470025"/>
          </a:xfrm>
        </p:spPr>
        <p:txBody>
          <a:bodyPr/>
          <a:lstStyle/>
          <a:p>
            <a:r>
              <a:rPr lang="en-US" sz="3800" b="1" dirty="0">
                <a:solidFill>
                  <a:srgbClr val="C00000"/>
                </a:solidFill>
              </a:rPr>
              <a:t>Vertical Insider</a:t>
            </a:r>
            <a:br>
              <a:rPr lang="en-US" sz="3600" b="1" dirty="0">
                <a:solidFill>
                  <a:srgbClr val="C00000"/>
                </a:solidFill>
              </a:rPr>
            </a:br>
            <a:r>
              <a:rPr lang="en-US" sz="3200" i="1" dirty="0">
                <a:solidFill>
                  <a:schemeClr val="tx1">
                    <a:lumMod val="85000"/>
                    <a:lumOff val="15000"/>
                  </a:schemeClr>
                </a:solidFill>
              </a:rPr>
              <a:t>B2B Intent Data</a:t>
            </a:r>
            <a:endParaRPr lang="en-US" sz="3200" dirty="0">
              <a:solidFill>
                <a:schemeClr val="tx1">
                  <a:lumMod val="85000"/>
                  <a:lumOff val="15000"/>
                </a:schemeClr>
              </a:solidFill>
            </a:endParaRPr>
          </a:p>
        </p:txBody>
      </p:sp>
      <p:pic>
        <p:nvPicPr>
          <p:cNvPr id="10" name="Picture 9">
            <a:extLst>
              <a:ext uri="{FF2B5EF4-FFF2-40B4-BE49-F238E27FC236}">
                <a16:creationId xmlns:a16="http://schemas.microsoft.com/office/drawing/2014/main" id="{0F3DFADB-AE42-4076-A530-471EA7007B6E}"/>
              </a:ext>
            </a:extLst>
          </p:cNvPr>
          <p:cNvPicPr>
            <a:picLocks noChangeAspect="1"/>
          </p:cNvPicPr>
          <p:nvPr/>
        </p:nvPicPr>
        <p:blipFill>
          <a:blip r:embed="rId7">
            <a:duotone>
              <a:prstClr val="black"/>
              <a:srgbClr val="FF3300">
                <a:tint val="45000"/>
                <a:satMod val="400000"/>
              </a:srgbClr>
            </a:duotone>
            <a:extLst>
              <a:ext uri="{28A0092B-C50C-407E-A947-70E740481C1C}">
                <a14:useLocalDpi xmlns:a14="http://schemas.microsoft.com/office/drawing/2010/main" val="0"/>
              </a:ext>
            </a:extLst>
          </a:blip>
          <a:stretch>
            <a:fillRect/>
          </a:stretch>
        </p:blipFill>
        <p:spPr>
          <a:xfrm>
            <a:off x="7233871" y="6233636"/>
            <a:ext cx="1033829" cy="528287"/>
          </a:xfrm>
          <a:prstGeom prst="rect">
            <a:avLst/>
          </a:prstGeom>
        </p:spPr>
      </p:pic>
    </p:spTree>
    <p:extLst>
      <p:ext uri="{BB962C8B-B14F-4D97-AF65-F5344CB8AC3E}">
        <p14:creationId xmlns:p14="http://schemas.microsoft.com/office/powerpoint/2010/main" val="369809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ubtitle 2">
            <a:extLst>
              <a:ext uri="{FF2B5EF4-FFF2-40B4-BE49-F238E27FC236}">
                <a16:creationId xmlns:a16="http://schemas.microsoft.com/office/drawing/2014/main" id="{E47F5D40-5428-402A-8A10-3C283B9CA451}"/>
              </a:ext>
            </a:extLst>
          </p:cNvPr>
          <p:cNvSpPr>
            <a:spLocks noGrp="1"/>
          </p:cNvSpPr>
          <p:nvPr>
            <p:ph type="subTitle" idx="1"/>
          </p:nvPr>
        </p:nvSpPr>
        <p:spPr>
          <a:xfrm>
            <a:off x="-1709" y="1730175"/>
            <a:ext cx="9145709" cy="4287416"/>
          </a:xfrm>
        </p:spPr>
        <p:txBody>
          <a:bodyPr/>
          <a:lstStyle/>
          <a:p>
            <a:pPr algn="l" eaLnBrk="1" hangingPunct="1"/>
            <a:r>
              <a:rPr lang="en-US" altLang="en-US" sz="2000" b="1" dirty="0">
                <a:solidFill>
                  <a:srgbClr val="B80004"/>
                </a:solidFill>
              </a:rPr>
              <a:t> 	VI Intent Data Scoring Mechanisms II: “Synthesized Intent Score”</a:t>
            </a:r>
          </a:p>
          <a:p>
            <a:pPr marL="800100" lvl="1" indent="-342900" algn="l" eaLnBrk="1" hangingPunct="1">
              <a:buFontTx/>
              <a:buChar char="-"/>
            </a:pPr>
            <a:endParaRPr lang="en-US" altLang="en-US" sz="1200" b="1" dirty="0">
              <a:solidFill>
                <a:schemeClr val="tx1"/>
              </a:solidFill>
            </a:endParaRPr>
          </a:p>
          <a:p>
            <a:pPr marL="800100" lvl="1" indent="-342900" algn="l" eaLnBrk="1" hangingPunct="1">
              <a:buFontTx/>
              <a:buChar char="-"/>
            </a:pPr>
            <a:r>
              <a:rPr lang="en-US" altLang="en-US" sz="1400" b="1" u="sng" dirty="0">
                <a:solidFill>
                  <a:schemeClr val="tx1">
                    <a:lumMod val="75000"/>
                    <a:lumOff val="25000"/>
                  </a:schemeClr>
                </a:solidFill>
              </a:rPr>
              <a:t>Synthesized Intent Score</a:t>
            </a:r>
            <a:r>
              <a:rPr lang="en-US" altLang="en-US" sz="1400" dirty="0">
                <a:solidFill>
                  <a:schemeClr val="tx1">
                    <a:lumMod val="75000"/>
                    <a:lumOff val="25000"/>
                  </a:schemeClr>
                </a:solidFill>
              </a:rPr>
              <a:t>:</a:t>
            </a:r>
            <a:r>
              <a:rPr lang="en-US" altLang="en-US" sz="1400" dirty="0">
                <a:solidFill>
                  <a:schemeClr val="tx1"/>
                </a:solidFill>
              </a:rPr>
              <a:t> A combined or converged type of intent score, calculated by the amount and frequency of related content being consumed by an organization.</a:t>
            </a:r>
          </a:p>
          <a:p>
            <a:pPr marL="1257300" lvl="2" indent="-342900" algn="l" eaLnBrk="1" hangingPunct="1">
              <a:buFont typeface="Arial" panose="020B0604020202020204" pitchFamily="34" charset="0"/>
              <a:buChar char="•"/>
            </a:pPr>
            <a:r>
              <a:rPr lang="en-US" altLang="en-US" sz="1300" dirty="0">
                <a:solidFill>
                  <a:schemeClr val="tx1"/>
                </a:solidFill>
              </a:rPr>
              <a:t>For example, if a company is researching “Artificial intelligence (AI)” solutions – but also consuming content on other, AI related topics, such as “Machine Learning” and "Robotic Automation" – this could positively impact that company’s “Synthesized Intent Score.”</a:t>
            </a:r>
          </a:p>
          <a:p>
            <a:pPr marL="1257300" lvl="2" indent="-342900" algn="l" eaLnBrk="1" hangingPunct="1">
              <a:buFont typeface="Arial" panose="020B0604020202020204" pitchFamily="34" charset="0"/>
              <a:buChar char="•"/>
            </a:pPr>
            <a:r>
              <a:rPr lang="en-US" altLang="en-US" sz="1300" dirty="0">
                <a:solidFill>
                  <a:schemeClr val="tx1"/>
                </a:solidFill>
              </a:rPr>
              <a:t>These types of combined or converged intent scores, just like regular Intent Scores, are also assigned a numeric value of either a 5, 6, 7, 8 or 9.</a:t>
            </a:r>
          </a:p>
          <a:p>
            <a:pPr marL="1257300" lvl="2" indent="-342900" algn="l" eaLnBrk="1" hangingPunct="1">
              <a:buFont typeface="Arial" panose="020B0604020202020204" pitchFamily="34" charset="0"/>
              <a:buChar char="•"/>
            </a:pPr>
            <a:r>
              <a:rPr lang="en-US" altLang="en-US" sz="1300" dirty="0">
                <a:solidFill>
                  <a:schemeClr val="tx1"/>
                </a:solidFill>
              </a:rPr>
              <a:t>Consuming content from related topics can help to increase a record’s (company) Synthesized Intent Score – to where it becomes even more important and valuable to our customers than our standard Intent Score.</a:t>
            </a:r>
          </a:p>
          <a:p>
            <a:pPr marL="1257300" lvl="2" indent="-342900" algn="l" eaLnBrk="1" hangingPunct="1">
              <a:buFont typeface="Arial" panose="020B0604020202020204" pitchFamily="34" charset="0"/>
              <a:buChar char="•"/>
            </a:pPr>
            <a:r>
              <a:rPr lang="en-US" altLang="en-US" sz="1300" dirty="0">
                <a:solidFill>
                  <a:schemeClr val="tx1"/>
                </a:solidFill>
              </a:rPr>
              <a:t>In looking at the "Artificial Intelligence" example from above... While the Artificial Intelligence, Machine Learning, and Robotic Automation “Intent Topic" scores may only be rated at a 6 or 7 (out of 9) individually, their Synthesized Intent Score (i.e. combines score) for these three (3) related topics might equate to an 8 or 9 depending on the level of content consumption and interaction.</a:t>
            </a:r>
          </a:p>
          <a:p>
            <a:pPr marL="1257300" lvl="2" indent="-342900" algn="l" eaLnBrk="1" hangingPunct="1">
              <a:buFont typeface="Arial" panose="020B0604020202020204" pitchFamily="34" charset="0"/>
              <a:buChar char="•"/>
            </a:pPr>
            <a:r>
              <a:rPr lang="en-US" altLang="en-US" sz="1300" dirty="0">
                <a:solidFill>
                  <a:schemeClr val="tx1"/>
                </a:solidFill>
              </a:rPr>
              <a:t>The Synthesized Intent Score is also dependent on the types of content consumed, the frequencies, the channels utilized, and the company’s cross-organizational consumption volume.</a:t>
            </a:r>
          </a:p>
        </p:txBody>
      </p:sp>
      <p:sp>
        <p:nvSpPr>
          <p:cNvPr id="3076" name="Slide Number Placeholder 12">
            <a:extLst>
              <a:ext uri="{FF2B5EF4-FFF2-40B4-BE49-F238E27FC236}">
                <a16:creationId xmlns:a16="http://schemas.microsoft.com/office/drawing/2014/main" id="{4BA2F9AC-2243-42BA-A5EB-DEB9E1D6FB51}"/>
              </a:ext>
            </a:extLst>
          </p:cNvPr>
          <p:cNvSpPr>
            <a:spLocks noGrp="1"/>
          </p:cNvSpPr>
          <p:nvPr>
            <p:ph type="sldNum" sz="quarter" idx="12"/>
          </p:nvPr>
        </p:nvSpPr>
        <p:spPr bwMode="auto">
          <a:xfrm>
            <a:off x="7086600" y="6248401"/>
            <a:ext cx="1752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800">
                <a:solidFill>
                  <a:srgbClr val="252525"/>
                </a:solidFill>
              </a:rPr>
              <a:t>|</a:t>
            </a:r>
            <a:r>
              <a:rPr lang="en-US" altLang="en-US" sz="2000" b="1">
                <a:solidFill>
                  <a:srgbClr val="F8981D"/>
                </a:solidFill>
              </a:rPr>
              <a:t> </a:t>
            </a:r>
            <a:fld id="{E3F6D211-0C0A-4E1D-B004-98BF6B6E279C}" type="slidenum">
              <a:rPr lang="en-US" altLang="en-US" sz="2000" b="1">
                <a:solidFill>
                  <a:srgbClr val="B80004"/>
                </a:solidFill>
              </a:rPr>
              <a:pPr>
                <a:spcBef>
                  <a:spcPct val="0"/>
                </a:spcBef>
                <a:buFontTx/>
                <a:buNone/>
              </a:pPr>
              <a:t>5</a:t>
            </a:fld>
            <a:endParaRPr lang="en-US" altLang="en-US" sz="2000" b="1" dirty="0">
              <a:solidFill>
                <a:srgbClr val="B80004"/>
              </a:solidFill>
            </a:endParaRPr>
          </a:p>
        </p:txBody>
      </p:sp>
      <p:pic>
        <p:nvPicPr>
          <p:cNvPr id="3078" name="Picture 10">
            <a:extLst>
              <a:ext uri="{FF2B5EF4-FFF2-40B4-BE49-F238E27FC236}">
                <a16:creationId xmlns:a16="http://schemas.microsoft.com/office/drawing/2014/main" id="{854CAB6D-8E24-40B8-8239-AC24029D7BC3}"/>
              </a:ext>
            </a:extLst>
          </p:cNvPr>
          <p:cNvPicPr>
            <a:picLocks noChangeAspect="1" noChangeArrowheads="1"/>
          </p:cNvPicPr>
          <p:nvPr/>
        </p:nvPicPr>
        <p:blipFill>
          <a:blip r:embed="rId3">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152400" y="228600"/>
            <a:ext cx="495300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1">
            <a:extLst>
              <a:ext uri="{FF2B5EF4-FFF2-40B4-BE49-F238E27FC236}">
                <a16:creationId xmlns:a16="http://schemas.microsoft.com/office/drawing/2014/main" id="{E6B09D4A-08FB-4779-858B-DF1B6D2949EB}"/>
              </a:ext>
            </a:extLst>
          </p:cNvPr>
          <p:cNvPicPr>
            <a:picLocks noChangeAspect="1" noChangeArrowheads="1"/>
          </p:cNvPicPr>
          <p:nvPr/>
        </p:nvPicPr>
        <p:blipFill>
          <a:blip r:embed="rId3">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152400" y="152400"/>
            <a:ext cx="8839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a:extLst>
              <a:ext uri="{FF2B5EF4-FFF2-40B4-BE49-F238E27FC236}">
                <a16:creationId xmlns:a16="http://schemas.microsoft.com/office/drawing/2014/main" id="{C6DA71F6-63C1-4FCB-AD5E-6FA97A75E20B}"/>
              </a:ext>
            </a:extLst>
          </p:cNvPr>
          <p:cNvPicPr>
            <a:picLocks noChangeAspect="1" noChangeArrowheads="1"/>
          </p:cNvPicPr>
          <p:nvPr/>
        </p:nvPicPr>
        <p:blipFill>
          <a:blip r:embed="rId4">
            <a:duotone>
              <a:prstClr val="black"/>
              <a:schemeClr val="tx1">
                <a:lumMod val="95000"/>
                <a:lumOff val="5000"/>
                <a:tint val="45000"/>
                <a:satMod val="400000"/>
              </a:schemeClr>
            </a:duotone>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152400" y="6096000"/>
            <a:ext cx="88392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a:extLst>
              <a:ext uri="{FF2B5EF4-FFF2-40B4-BE49-F238E27FC236}">
                <a16:creationId xmlns:a16="http://schemas.microsoft.com/office/drawing/2014/main" id="{B5682F41-E842-414C-B05B-1552A390453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4800" y="6220447"/>
            <a:ext cx="1295400" cy="541477"/>
          </a:xfrm>
          <a:prstGeom prst="rect">
            <a:avLst/>
          </a:prstGeom>
        </p:spPr>
      </p:pic>
      <p:sp>
        <p:nvSpPr>
          <p:cNvPr id="3" name="Title 2">
            <a:extLst>
              <a:ext uri="{FF2B5EF4-FFF2-40B4-BE49-F238E27FC236}">
                <a16:creationId xmlns:a16="http://schemas.microsoft.com/office/drawing/2014/main" id="{58227BF3-348B-4FCE-95E5-9CBF389C35B8}"/>
              </a:ext>
            </a:extLst>
          </p:cNvPr>
          <p:cNvSpPr>
            <a:spLocks noGrp="1"/>
          </p:cNvSpPr>
          <p:nvPr>
            <p:ph type="ctrTitle"/>
          </p:nvPr>
        </p:nvSpPr>
        <p:spPr>
          <a:xfrm>
            <a:off x="685800" y="396228"/>
            <a:ext cx="7772400" cy="1470025"/>
          </a:xfrm>
        </p:spPr>
        <p:txBody>
          <a:bodyPr/>
          <a:lstStyle/>
          <a:p>
            <a:r>
              <a:rPr lang="en-US" sz="3800" b="1" dirty="0">
                <a:solidFill>
                  <a:srgbClr val="C00000"/>
                </a:solidFill>
              </a:rPr>
              <a:t>Vertical Insider</a:t>
            </a:r>
            <a:br>
              <a:rPr lang="en-US" sz="3600" b="1" dirty="0">
                <a:solidFill>
                  <a:srgbClr val="C00000"/>
                </a:solidFill>
              </a:rPr>
            </a:br>
            <a:r>
              <a:rPr lang="en-US" sz="3200" i="1" dirty="0">
                <a:solidFill>
                  <a:schemeClr val="tx1">
                    <a:lumMod val="85000"/>
                    <a:lumOff val="15000"/>
                  </a:schemeClr>
                </a:solidFill>
              </a:rPr>
              <a:t>B2B Intent Data</a:t>
            </a:r>
            <a:endParaRPr lang="en-US" sz="3200" dirty="0">
              <a:solidFill>
                <a:schemeClr val="tx1">
                  <a:lumMod val="85000"/>
                  <a:lumOff val="15000"/>
                </a:schemeClr>
              </a:solidFill>
            </a:endParaRPr>
          </a:p>
        </p:txBody>
      </p:sp>
      <p:pic>
        <p:nvPicPr>
          <p:cNvPr id="10" name="Picture 9">
            <a:extLst>
              <a:ext uri="{FF2B5EF4-FFF2-40B4-BE49-F238E27FC236}">
                <a16:creationId xmlns:a16="http://schemas.microsoft.com/office/drawing/2014/main" id="{36A1FC14-9835-4CA8-96E6-5F8C84D40B50}"/>
              </a:ext>
            </a:extLst>
          </p:cNvPr>
          <p:cNvPicPr>
            <a:picLocks noChangeAspect="1"/>
          </p:cNvPicPr>
          <p:nvPr/>
        </p:nvPicPr>
        <p:blipFill>
          <a:blip r:embed="rId7">
            <a:duotone>
              <a:prstClr val="black"/>
              <a:srgbClr val="FF3300">
                <a:tint val="45000"/>
                <a:satMod val="400000"/>
              </a:srgbClr>
            </a:duotone>
            <a:extLst>
              <a:ext uri="{28A0092B-C50C-407E-A947-70E740481C1C}">
                <a14:useLocalDpi xmlns:a14="http://schemas.microsoft.com/office/drawing/2010/main" val="0"/>
              </a:ext>
            </a:extLst>
          </a:blip>
          <a:stretch>
            <a:fillRect/>
          </a:stretch>
        </p:blipFill>
        <p:spPr>
          <a:xfrm>
            <a:off x="7233871" y="6233636"/>
            <a:ext cx="1033829" cy="528287"/>
          </a:xfrm>
          <a:prstGeom prst="rect">
            <a:avLst/>
          </a:prstGeom>
        </p:spPr>
      </p:pic>
    </p:spTree>
    <p:extLst>
      <p:ext uri="{BB962C8B-B14F-4D97-AF65-F5344CB8AC3E}">
        <p14:creationId xmlns:p14="http://schemas.microsoft.com/office/powerpoint/2010/main" val="2926703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ubtitle 2">
            <a:extLst>
              <a:ext uri="{FF2B5EF4-FFF2-40B4-BE49-F238E27FC236}">
                <a16:creationId xmlns:a16="http://schemas.microsoft.com/office/drawing/2014/main" id="{E47F5D40-5428-402A-8A10-3C283B9CA451}"/>
              </a:ext>
            </a:extLst>
          </p:cNvPr>
          <p:cNvSpPr>
            <a:spLocks noGrp="1"/>
          </p:cNvSpPr>
          <p:nvPr>
            <p:ph type="subTitle" idx="1"/>
          </p:nvPr>
        </p:nvSpPr>
        <p:spPr>
          <a:xfrm>
            <a:off x="-1709" y="1730175"/>
            <a:ext cx="9145709" cy="4287416"/>
          </a:xfrm>
        </p:spPr>
        <p:txBody>
          <a:bodyPr/>
          <a:lstStyle/>
          <a:p>
            <a:pPr algn="l" eaLnBrk="1" hangingPunct="1"/>
            <a:r>
              <a:rPr lang="en-US" altLang="en-US" sz="2000" b="1" dirty="0">
                <a:solidFill>
                  <a:srgbClr val="B80004"/>
                </a:solidFill>
              </a:rPr>
              <a:t>	VI Intent Data Scoring Mechanisms III: “Buying Temperature”</a:t>
            </a:r>
          </a:p>
          <a:p>
            <a:pPr marL="800100" lvl="1" indent="-342900" algn="l" eaLnBrk="1" hangingPunct="1">
              <a:buFontTx/>
              <a:buChar char="-"/>
            </a:pPr>
            <a:endParaRPr lang="en-US" altLang="en-US" sz="1200" dirty="0">
              <a:solidFill>
                <a:schemeClr val="tx1"/>
              </a:solidFill>
            </a:endParaRPr>
          </a:p>
          <a:p>
            <a:pPr marL="800100" lvl="1" indent="-342900" algn="l" eaLnBrk="1" hangingPunct="1">
              <a:buFontTx/>
              <a:buChar char="-"/>
            </a:pPr>
            <a:r>
              <a:rPr lang="en-US" altLang="en-US" sz="1400" b="1" u="sng" dirty="0">
                <a:solidFill>
                  <a:schemeClr val="tx1">
                    <a:lumMod val="75000"/>
                    <a:lumOff val="25000"/>
                  </a:schemeClr>
                </a:solidFill>
              </a:rPr>
              <a:t>Buying Temperature</a:t>
            </a:r>
            <a:r>
              <a:rPr lang="en-US" altLang="en-US" sz="1400" dirty="0">
                <a:solidFill>
                  <a:schemeClr val="tx1"/>
                </a:solidFill>
              </a:rPr>
              <a:t>: Is scored on a four (4) level, tiered scale – from “Level 1” (the highest level of purchase intent) to “Level 4” (which conversely, demonstrates the lowest level of intent).</a:t>
            </a:r>
          </a:p>
          <a:p>
            <a:pPr marL="1257300" lvl="2" indent="-342900" algn="l" eaLnBrk="1" hangingPunct="1">
              <a:buFont typeface="Arial" panose="020B0604020202020204" pitchFamily="34" charset="0"/>
              <a:buChar char="•"/>
            </a:pPr>
            <a:r>
              <a:rPr lang="en-US" altLang="en-US" sz="1130" dirty="0">
                <a:solidFill>
                  <a:schemeClr val="tx1"/>
                </a:solidFill>
              </a:rPr>
              <a:t>Statistically significant “Buying Temperature” scores are available when companies and their associated employees actively express that they have either (1) a current budget in place, and/or (2) a favorable timeframe in place for making a purchasing decision related to the solution represented by the specific intent topic(s) that they are researching.</a:t>
            </a:r>
          </a:p>
          <a:p>
            <a:pPr marL="1257300" lvl="2" indent="-342900" algn="l" eaLnBrk="1" hangingPunct="1">
              <a:buFont typeface="Arial" panose="020B0604020202020204" pitchFamily="34" charset="0"/>
              <a:buChar char="•"/>
            </a:pPr>
            <a:r>
              <a:rPr lang="en-US" altLang="en-US" sz="1130" dirty="0">
                <a:solidFill>
                  <a:schemeClr val="tx1"/>
                </a:solidFill>
              </a:rPr>
              <a:t>Companies and their employees influence their organizational Buying Temperature levels based on their responses to BANT, SQL, and SRL custom questions – which are aimed to extract more information about how quickly a company is looking to make a purchase decision and/or whether they already have a budget authorized / in place for any given Intent Topic(s).</a:t>
            </a:r>
          </a:p>
          <a:p>
            <a:pPr marL="1257300" lvl="2" indent="-342900" algn="l" eaLnBrk="1" hangingPunct="1">
              <a:buFont typeface="Arial" panose="020B0604020202020204" pitchFamily="34" charset="0"/>
              <a:buChar char="•"/>
            </a:pPr>
            <a:r>
              <a:rPr lang="en-US" altLang="en-US" sz="1130" dirty="0">
                <a:solidFill>
                  <a:schemeClr val="tx1"/>
                </a:solidFill>
              </a:rPr>
              <a:t>Companies with no budget or foreseeable purchase timeframe (i.e. greater than 12 months into the future) – or – who have simply provided “no data” on their buying timeframe and/or approved budget are automatically scored at "Level 4" – which is of course the lowest Buying Temperature grade.</a:t>
            </a:r>
          </a:p>
          <a:p>
            <a:pPr marL="1257300" lvl="2" indent="-342900" algn="l" eaLnBrk="1" hangingPunct="1">
              <a:buFont typeface="Arial" panose="020B0604020202020204" pitchFamily="34" charset="0"/>
              <a:buChar char="•"/>
            </a:pPr>
            <a:r>
              <a:rPr lang="en-US" altLang="en-US" sz="1130" dirty="0">
                <a:solidFill>
                  <a:schemeClr val="tx1"/>
                </a:solidFill>
              </a:rPr>
              <a:t>Companies that do have budgets planned and in place – or that have a buying timeframe in the ranges of &lt; 30 days, 1-3 months, 3-6 months, or 6-12 months are assigned Buying Temperature scores that correspond with their standard Intent Scores, and the increased probability of making a purchase decision based on their current approved and/or planned budgets and timelines. </a:t>
            </a:r>
          </a:p>
          <a:p>
            <a:pPr marL="1257300" lvl="2" indent="-342900" algn="l" eaLnBrk="1" hangingPunct="1">
              <a:buFont typeface="Arial" panose="020B0604020202020204" pitchFamily="34" charset="0"/>
              <a:buChar char="•"/>
            </a:pPr>
            <a:r>
              <a:rPr lang="en-US" altLang="en-US" sz="1130" dirty="0">
                <a:solidFill>
                  <a:schemeClr val="tx1"/>
                </a:solidFill>
              </a:rPr>
              <a:t>Level 1 is the highest Buying Temperature score. To give an example, a Level 1 grade might be representative of a company with an Intent Score of 8 or 9, but who has also indicated that they are ready to make a purchase within the next 30 days and/or have a budget approved and ready to go for the specific intent topics (products, solutions) that they have been researching.</a:t>
            </a:r>
            <a:endParaRPr lang="en-US" altLang="en-US" sz="1130" b="1" dirty="0">
              <a:solidFill>
                <a:schemeClr val="tx1"/>
              </a:solidFill>
            </a:endParaRPr>
          </a:p>
        </p:txBody>
      </p:sp>
      <p:sp>
        <p:nvSpPr>
          <p:cNvPr id="3076" name="Slide Number Placeholder 12">
            <a:extLst>
              <a:ext uri="{FF2B5EF4-FFF2-40B4-BE49-F238E27FC236}">
                <a16:creationId xmlns:a16="http://schemas.microsoft.com/office/drawing/2014/main" id="{4BA2F9AC-2243-42BA-A5EB-DEB9E1D6FB51}"/>
              </a:ext>
            </a:extLst>
          </p:cNvPr>
          <p:cNvSpPr>
            <a:spLocks noGrp="1"/>
          </p:cNvSpPr>
          <p:nvPr>
            <p:ph type="sldNum" sz="quarter" idx="12"/>
          </p:nvPr>
        </p:nvSpPr>
        <p:spPr bwMode="auto">
          <a:xfrm>
            <a:off x="7086600" y="6248401"/>
            <a:ext cx="1752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800">
                <a:solidFill>
                  <a:srgbClr val="252525"/>
                </a:solidFill>
              </a:rPr>
              <a:t>|</a:t>
            </a:r>
            <a:r>
              <a:rPr lang="en-US" altLang="en-US" sz="2000" b="1">
                <a:solidFill>
                  <a:srgbClr val="F8981D"/>
                </a:solidFill>
              </a:rPr>
              <a:t> </a:t>
            </a:r>
            <a:fld id="{E3F6D211-0C0A-4E1D-B004-98BF6B6E279C}" type="slidenum">
              <a:rPr lang="en-US" altLang="en-US" sz="2000" b="1">
                <a:solidFill>
                  <a:srgbClr val="B80004"/>
                </a:solidFill>
              </a:rPr>
              <a:pPr>
                <a:spcBef>
                  <a:spcPct val="0"/>
                </a:spcBef>
                <a:buFontTx/>
                <a:buNone/>
              </a:pPr>
              <a:t>6</a:t>
            </a:fld>
            <a:endParaRPr lang="en-US" altLang="en-US" sz="2000" b="1" dirty="0">
              <a:solidFill>
                <a:srgbClr val="B80004"/>
              </a:solidFill>
            </a:endParaRPr>
          </a:p>
        </p:txBody>
      </p:sp>
      <p:pic>
        <p:nvPicPr>
          <p:cNvPr id="3078" name="Picture 10">
            <a:extLst>
              <a:ext uri="{FF2B5EF4-FFF2-40B4-BE49-F238E27FC236}">
                <a16:creationId xmlns:a16="http://schemas.microsoft.com/office/drawing/2014/main" id="{854CAB6D-8E24-40B8-8239-AC24029D7BC3}"/>
              </a:ext>
            </a:extLst>
          </p:cNvPr>
          <p:cNvPicPr>
            <a:picLocks noChangeAspect="1" noChangeArrowheads="1"/>
          </p:cNvPicPr>
          <p:nvPr/>
        </p:nvPicPr>
        <p:blipFill>
          <a:blip r:embed="rId3">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152400" y="228600"/>
            <a:ext cx="495300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1">
            <a:extLst>
              <a:ext uri="{FF2B5EF4-FFF2-40B4-BE49-F238E27FC236}">
                <a16:creationId xmlns:a16="http://schemas.microsoft.com/office/drawing/2014/main" id="{E6B09D4A-08FB-4779-858B-DF1B6D2949EB}"/>
              </a:ext>
            </a:extLst>
          </p:cNvPr>
          <p:cNvPicPr>
            <a:picLocks noChangeAspect="1" noChangeArrowheads="1"/>
          </p:cNvPicPr>
          <p:nvPr/>
        </p:nvPicPr>
        <p:blipFill>
          <a:blip r:embed="rId3">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152400" y="152400"/>
            <a:ext cx="8839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a:extLst>
              <a:ext uri="{FF2B5EF4-FFF2-40B4-BE49-F238E27FC236}">
                <a16:creationId xmlns:a16="http://schemas.microsoft.com/office/drawing/2014/main" id="{C6DA71F6-63C1-4FCB-AD5E-6FA97A75E20B}"/>
              </a:ext>
            </a:extLst>
          </p:cNvPr>
          <p:cNvPicPr>
            <a:picLocks noChangeAspect="1" noChangeArrowheads="1"/>
          </p:cNvPicPr>
          <p:nvPr/>
        </p:nvPicPr>
        <p:blipFill>
          <a:blip r:embed="rId4">
            <a:duotone>
              <a:prstClr val="black"/>
              <a:schemeClr val="tx1">
                <a:lumMod val="95000"/>
                <a:lumOff val="5000"/>
                <a:tint val="45000"/>
                <a:satMod val="400000"/>
              </a:schemeClr>
            </a:duotone>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152400" y="6096000"/>
            <a:ext cx="88392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a:extLst>
              <a:ext uri="{FF2B5EF4-FFF2-40B4-BE49-F238E27FC236}">
                <a16:creationId xmlns:a16="http://schemas.microsoft.com/office/drawing/2014/main" id="{B5682F41-E842-414C-B05B-1552A390453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4800" y="6220447"/>
            <a:ext cx="1295400" cy="541477"/>
          </a:xfrm>
          <a:prstGeom prst="rect">
            <a:avLst/>
          </a:prstGeom>
        </p:spPr>
      </p:pic>
      <p:sp>
        <p:nvSpPr>
          <p:cNvPr id="3" name="Title 2">
            <a:extLst>
              <a:ext uri="{FF2B5EF4-FFF2-40B4-BE49-F238E27FC236}">
                <a16:creationId xmlns:a16="http://schemas.microsoft.com/office/drawing/2014/main" id="{58227BF3-348B-4FCE-95E5-9CBF389C35B8}"/>
              </a:ext>
            </a:extLst>
          </p:cNvPr>
          <p:cNvSpPr>
            <a:spLocks noGrp="1"/>
          </p:cNvSpPr>
          <p:nvPr>
            <p:ph type="ctrTitle"/>
          </p:nvPr>
        </p:nvSpPr>
        <p:spPr>
          <a:xfrm>
            <a:off x="685800" y="396228"/>
            <a:ext cx="7772400" cy="1470025"/>
          </a:xfrm>
        </p:spPr>
        <p:txBody>
          <a:bodyPr/>
          <a:lstStyle/>
          <a:p>
            <a:r>
              <a:rPr lang="en-US" sz="3800" b="1" dirty="0">
                <a:solidFill>
                  <a:srgbClr val="C00000"/>
                </a:solidFill>
              </a:rPr>
              <a:t>Vertical Insider</a:t>
            </a:r>
            <a:br>
              <a:rPr lang="en-US" sz="3600" b="1" dirty="0">
                <a:solidFill>
                  <a:srgbClr val="C00000"/>
                </a:solidFill>
              </a:rPr>
            </a:br>
            <a:r>
              <a:rPr lang="en-US" sz="3200" i="1" dirty="0">
                <a:solidFill>
                  <a:schemeClr val="tx1">
                    <a:lumMod val="85000"/>
                    <a:lumOff val="15000"/>
                  </a:schemeClr>
                </a:solidFill>
              </a:rPr>
              <a:t>B2B Intent Data</a:t>
            </a:r>
            <a:endParaRPr lang="en-US" sz="3200" dirty="0">
              <a:solidFill>
                <a:schemeClr val="tx1">
                  <a:lumMod val="85000"/>
                  <a:lumOff val="15000"/>
                </a:schemeClr>
              </a:solidFill>
            </a:endParaRPr>
          </a:p>
        </p:txBody>
      </p:sp>
      <p:pic>
        <p:nvPicPr>
          <p:cNvPr id="10" name="Picture 9">
            <a:extLst>
              <a:ext uri="{FF2B5EF4-FFF2-40B4-BE49-F238E27FC236}">
                <a16:creationId xmlns:a16="http://schemas.microsoft.com/office/drawing/2014/main" id="{F1A10F8E-6AA1-4D45-BF41-B951F36FCBC7}"/>
              </a:ext>
            </a:extLst>
          </p:cNvPr>
          <p:cNvPicPr>
            <a:picLocks noChangeAspect="1"/>
          </p:cNvPicPr>
          <p:nvPr/>
        </p:nvPicPr>
        <p:blipFill>
          <a:blip r:embed="rId7">
            <a:duotone>
              <a:prstClr val="black"/>
              <a:srgbClr val="FF3300">
                <a:tint val="45000"/>
                <a:satMod val="400000"/>
              </a:srgbClr>
            </a:duotone>
            <a:extLst>
              <a:ext uri="{28A0092B-C50C-407E-A947-70E740481C1C}">
                <a14:useLocalDpi xmlns:a14="http://schemas.microsoft.com/office/drawing/2010/main" val="0"/>
              </a:ext>
            </a:extLst>
          </a:blip>
          <a:stretch>
            <a:fillRect/>
          </a:stretch>
        </p:blipFill>
        <p:spPr>
          <a:xfrm>
            <a:off x="7233871" y="6233636"/>
            <a:ext cx="1033829" cy="528287"/>
          </a:xfrm>
          <a:prstGeom prst="rect">
            <a:avLst/>
          </a:prstGeom>
        </p:spPr>
      </p:pic>
    </p:spTree>
    <p:extLst>
      <p:ext uri="{BB962C8B-B14F-4D97-AF65-F5344CB8AC3E}">
        <p14:creationId xmlns:p14="http://schemas.microsoft.com/office/powerpoint/2010/main" val="58197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ubtitle 2">
            <a:extLst>
              <a:ext uri="{FF2B5EF4-FFF2-40B4-BE49-F238E27FC236}">
                <a16:creationId xmlns:a16="http://schemas.microsoft.com/office/drawing/2014/main" id="{E47F5D40-5428-402A-8A10-3C283B9CA451}"/>
              </a:ext>
            </a:extLst>
          </p:cNvPr>
          <p:cNvSpPr>
            <a:spLocks noGrp="1"/>
          </p:cNvSpPr>
          <p:nvPr>
            <p:ph type="subTitle" idx="1"/>
          </p:nvPr>
        </p:nvSpPr>
        <p:spPr>
          <a:xfrm>
            <a:off x="-1709" y="1730175"/>
            <a:ext cx="9145709" cy="4287416"/>
          </a:xfrm>
        </p:spPr>
        <p:txBody>
          <a:bodyPr/>
          <a:lstStyle/>
          <a:p>
            <a:pPr algn="l" eaLnBrk="1" hangingPunct="1"/>
            <a:r>
              <a:rPr lang="en-US" altLang="en-US" sz="2000" b="1" dirty="0">
                <a:solidFill>
                  <a:srgbClr val="5FBF8E"/>
                </a:solidFill>
              </a:rPr>
              <a:t>	</a:t>
            </a:r>
            <a:r>
              <a:rPr lang="en-US" altLang="en-US" sz="2000" b="1" dirty="0">
                <a:solidFill>
                  <a:srgbClr val="B80004"/>
                </a:solidFill>
              </a:rPr>
              <a:t>VI Intent Data: The inputs, the sources, the viability and the analytics.</a:t>
            </a:r>
          </a:p>
          <a:p>
            <a:pPr lvl="1" algn="l" eaLnBrk="1" hangingPunct="1"/>
            <a:endParaRPr lang="en-US" altLang="en-US" sz="1100" b="1" dirty="0">
              <a:solidFill>
                <a:schemeClr val="tx1"/>
              </a:solidFill>
            </a:endParaRPr>
          </a:p>
          <a:p>
            <a:pPr marL="800100" lvl="1" indent="-342900" algn="l" eaLnBrk="1" hangingPunct="1">
              <a:buFontTx/>
              <a:buChar char="-"/>
            </a:pPr>
            <a:r>
              <a:rPr lang="en-US" altLang="en-US" sz="1340" dirty="0">
                <a:solidFill>
                  <a:schemeClr val="tx1"/>
                </a:solidFill>
              </a:rPr>
              <a:t>To reiterate, our intuitive intent data analytics measure the consumption of B2B content across multiple channels... Organizational content consumption via content syndication, white paper and webinar registrations, website and landing page analytics, and social listening are just some of the channels that we utilize.</a:t>
            </a:r>
          </a:p>
          <a:p>
            <a:pPr marL="800100" lvl="1" indent="-342900" algn="l" eaLnBrk="1" hangingPunct="1">
              <a:buFontTx/>
              <a:buChar char="-"/>
            </a:pPr>
            <a:r>
              <a:rPr lang="en-US" altLang="en-US" sz="1340" dirty="0">
                <a:solidFill>
                  <a:schemeClr val="tx1"/>
                </a:solidFill>
              </a:rPr>
              <a:t>The resulting product is a targeted compilation of highly viable buyer intent data records, which are used to predict and identify companies that are currently in the market for various B2B products, business services and technology solutions.</a:t>
            </a:r>
          </a:p>
          <a:p>
            <a:pPr marL="800100" lvl="1" indent="-342900" algn="l" eaLnBrk="1" hangingPunct="1">
              <a:buFontTx/>
              <a:buChar char="-"/>
            </a:pPr>
            <a:r>
              <a:rPr lang="en-US" altLang="en-US" sz="1340" dirty="0">
                <a:solidFill>
                  <a:schemeClr val="tx1"/>
                </a:solidFill>
              </a:rPr>
              <a:t>Vertical Insider and its associated web properties generate thousands of unique (highly targeted) B2B leads through internal content syndication and demand generation on a monthly basis. </a:t>
            </a:r>
          </a:p>
          <a:p>
            <a:pPr marL="800100" lvl="1" indent="-342900" algn="l" eaLnBrk="1" hangingPunct="1">
              <a:buFontTx/>
              <a:buChar char="-"/>
            </a:pPr>
            <a:r>
              <a:rPr lang="en-US" altLang="en-US" sz="1340" dirty="0">
                <a:solidFill>
                  <a:schemeClr val="tx1"/>
                </a:solidFill>
              </a:rPr>
              <a:t>As such, Vertical Insider's Intent Data’s analytics and platform are updated regularly. The intent data records that we provide to our customers are never “stale” or "outdated" lists, and we are always evolving to make things even more efficient from data quality standpoint.</a:t>
            </a:r>
          </a:p>
          <a:p>
            <a:pPr marL="800100" lvl="1" indent="-342900" algn="l" eaLnBrk="1" hangingPunct="1">
              <a:buFontTx/>
              <a:buChar char="-"/>
            </a:pPr>
            <a:r>
              <a:rPr lang="en-US" altLang="en-US" sz="1340" dirty="0">
                <a:solidFill>
                  <a:schemeClr val="tx1"/>
                </a:solidFill>
              </a:rPr>
              <a:t>The main takeaway is that our intent data is dynamic and always changing. To put it into consumer thinking… When somebody is in the market to buy a new car, how long do they remain in that market? Maybe a week, maybe a month, maybe a year? It’s all dependent on whether or not they even buy a new car… Then when they buy the new car… And then consequently, when they stop researching new cars.</a:t>
            </a:r>
          </a:p>
          <a:p>
            <a:pPr marL="800100" lvl="1" indent="-342900" algn="l" eaLnBrk="1" hangingPunct="1">
              <a:buFontTx/>
              <a:buChar char="-"/>
            </a:pPr>
            <a:endParaRPr lang="en-US" altLang="en-US" sz="1400" dirty="0">
              <a:solidFill>
                <a:schemeClr val="tx1"/>
              </a:solidFill>
            </a:endParaRPr>
          </a:p>
          <a:p>
            <a:pPr lvl="1" algn="l" eaLnBrk="1" hangingPunct="1"/>
            <a:endParaRPr lang="en-US" altLang="en-US" sz="1400" dirty="0">
              <a:solidFill>
                <a:schemeClr val="tx1"/>
              </a:solidFill>
            </a:endParaRPr>
          </a:p>
        </p:txBody>
      </p:sp>
      <p:sp>
        <p:nvSpPr>
          <p:cNvPr id="3076" name="Slide Number Placeholder 12">
            <a:extLst>
              <a:ext uri="{FF2B5EF4-FFF2-40B4-BE49-F238E27FC236}">
                <a16:creationId xmlns:a16="http://schemas.microsoft.com/office/drawing/2014/main" id="{4BA2F9AC-2243-42BA-A5EB-DEB9E1D6FB51}"/>
              </a:ext>
            </a:extLst>
          </p:cNvPr>
          <p:cNvSpPr>
            <a:spLocks noGrp="1"/>
          </p:cNvSpPr>
          <p:nvPr>
            <p:ph type="sldNum" sz="quarter" idx="12"/>
          </p:nvPr>
        </p:nvSpPr>
        <p:spPr bwMode="auto">
          <a:xfrm>
            <a:off x="7086600" y="6248401"/>
            <a:ext cx="1752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800">
                <a:solidFill>
                  <a:srgbClr val="252525"/>
                </a:solidFill>
              </a:rPr>
              <a:t>|</a:t>
            </a:r>
            <a:r>
              <a:rPr lang="en-US" altLang="en-US" sz="2000" b="1">
                <a:solidFill>
                  <a:srgbClr val="F8981D"/>
                </a:solidFill>
              </a:rPr>
              <a:t> </a:t>
            </a:r>
            <a:fld id="{E3F6D211-0C0A-4E1D-B004-98BF6B6E279C}" type="slidenum">
              <a:rPr lang="en-US" altLang="en-US" sz="2000" b="1">
                <a:solidFill>
                  <a:srgbClr val="B80004"/>
                </a:solidFill>
              </a:rPr>
              <a:pPr>
                <a:spcBef>
                  <a:spcPct val="0"/>
                </a:spcBef>
                <a:buFontTx/>
                <a:buNone/>
              </a:pPr>
              <a:t>7</a:t>
            </a:fld>
            <a:endParaRPr lang="en-US" altLang="en-US" sz="2000" b="1" dirty="0">
              <a:solidFill>
                <a:srgbClr val="B80004"/>
              </a:solidFill>
            </a:endParaRPr>
          </a:p>
        </p:txBody>
      </p:sp>
      <p:pic>
        <p:nvPicPr>
          <p:cNvPr id="3078" name="Picture 10">
            <a:extLst>
              <a:ext uri="{FF2B5EF4-FFF2-40B4-BE49-F238E27FC236}">
                <a16:creationId xmlns:a16="http://schemas.microsoft.com/office/drawing/2014/main" id="{854CAB6D-8E24-40B8-8239-AC24029D7BC3}"/>
              </a:ext>
            </a:extLst>
          </p:cNvPr>
          <p:cNvPicPr>
            <a:picLocks noChangeAspect="1" noChangeArrowheads="1"/>
          </p:cNvPicPr>
          <p:nvPr/>
        </p:nvPicPr>
        <p:blipFill>
          <a:blip r:embed="rId3">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152400" y="228600"/>
            <a:ext cx="495300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1">
            <a:extLst>
              <a:ext uri="{FF2B5EF4-FFF2-40B4-BE49-F238E27FC236}">
                <a16:creationId xmlns:a16="http://schemas.microsoft.com/office/drawing/2014/main" id="{E6B09D4A-08FB-4779-858B-DF1B6D2949EB}"/>
              </a:ext>
            </a:extLst>
          </p:cNvPr>
          <p:cNvPicPr>
            <a:picLocks noChangeAspect="1" noChangeArrowheads="1"/>
          </p:cNvPicPr>
          <p:nvPr/>
        </p:nvPicPr>
        <p:blipFill>
          <a:blip r:embed="rId3">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152400" y="152400"/>
            <a:ext cx="8839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a:extLst>
              <a:ext uri="{FF2B5EF4-FFF2-40B4-BE49-F238E27FC236}">
                <a16:creationId xmlns:a16="http://schemas.microsoft.com/office/drawing/2014/main" id="{C6DA71F6-63C1-4FCB-AD5E-6FA97A75E20B}"/>
              </a:ext>
            </a:extLst>
          </p:cNvPr>
          <p:cNvPicPr>
            <a:picLocks noChangeAspect="1" noChangeArrowheads="1"/>
          </p:cNvPicPr>
          <p:nvPr/>
        </p:nvPicPr>
        <p:blipFill>
          <a:blip r:embed="rId4">
            <a:duotone>
              <a:prstClr val="black"/>
              <a:schemeClr val="tx1">
                <a:lumMod val="95000"/>
                <a:lumOff val="5000"/>
                <a:tint val="45000"/>
                <a:satMod val="400000"/>
              </a:schemeClr>
            </a:duotone>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152400" y="6096000"/>
            <a:ext cx="88392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a:extLst>
              <a:ext uri="{FF2B5EF4-FFF2-40B4-BE49-F238E27FC236}">
                <a16:creationId xmlns:a16="http://schemas.microsoft.com/office/drawing/2014/main" id="{B5682F41-E842-414C-B05B-1552A390453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4800" y="6220447"/>
            <a:ext cx="1295400" cy="541477"/>
          </a:xfrm>
          <a:prstGeom prst="rect">
            <a:avLst/>
          </a:prstGeom>
        </p:spPr>
      </p:pic>
      <p:sp>
        <p:nvSpPr>
          <p:cNvPr id="3" name="Title 2">
            <a:extLst>
              <a:ext uri="{FF2B5EF4-FFF2-40B4-BE49-F238E27FC236}">
                <a16:creationId xmlns:a16="http://schemas.microsoft.com/office/drawing/2014/main" id="{58227BF3-348B-4FCE-95E5-9CBF389C35B8}"/>
              </a:ext>
            </a:extLst>
          </p:cNvPr>
          <p:cNvSpPr>
            <a:spLocks noGrp="1"/>
          </p:cNvSpPr>
          <p:nvPr>
            <p:ph type="ctrTitle"/>
          </p:nvPr>
        </p:nvSpPr>
        <p:spPr>
          <a:xfrm>
            <a:off x="685800" y="396228"/>
            <a:ext cx="7772400" cy="1470025"/>
          </a:xfrm>
        </p:spPr>
        <p:txBody>
          <a:bodyPr/>
          <a:lstStyle/>
          <a:p>
            <a:r>
              <a:rPr lang="en-US" sz="3800" b="1" dirty="0">
                <a:solidFill>
                  <a:srgbClr val="C00000"/>
                </a:solidFill>
              </a:rPr>
              <a:t>Vertical Insider</a:t>
            </a:r>
            <a:br>
              <a:rPr lang="en-US" sz="3600" b="1" dirty="0">
                <a:solidFill>
                  <a:srgbClr val="C00000"/>
                </a:solidFill>
              </a:rPr>
            </a:br>
            <a:r>
              <a:rPr lang="en-US" sz="3200" i="1" dirty="0">
                <a:solidFill>
                  <a:schemeClr val="tx1">
                    <a:lumMod val="85000"/>
                    <a:lumOff val="15000"/>
                  </a:schemeClr>
                </a:solidFill>
              </a:rPr>
              <a:t>B2B Intent Data</a:t>
            </a:r>
            <a:endParaRPr lang="en-US" sz="3200" dirty="0">
              <a:solidFill>
                <a:schemeClr val="tx1">
                  <a:lumMod val="85000"/>
                  <a:lumOff val="15000"/>
                </a:schemeClr>
              </a:solidFill>
            </a:endParaRPr>
          </a:p>
        </p:txBody>
      </p:sp>
      <p:pic>
        <p:nvPicPr>
          <p:cNvPr id="10" name="Picture 9">
            <a:extLst>
              <a:ext uri="{FF2B5EF4-FFF2-40B4-BE49-F238E27FC236}">
                <a16:creationId xmlns:a16="http://schemas.microsoft.com/office/drawing/2014/main" id="{519FA337-05C1-4918-98AB-908FA64F45C3}"/>
              </a:ext>
            </a:extLst>
          </p:cNvPr>
          <p:cNvPicPr>
            <a:picLocks noChangeAspect="1"/>
          </p:cNvPicPr>
          <p:nvPr/>
        </p:nvPicPr>
        <p:blipFill>
          <a:blip r:embed="rId7">
            <a:duotone>
              <a:prstClr val="black"/>
              <a:srgbClr val="FF3300">
                <a:tint val="45000"/>
                <a:satMod val="400000"/>
              </a:srgbClr>
            </a:duotone>
            <a:extLst>
              <a:ext uri="{28A0092B-C50C-407E-A947-70E740481C1C}">
                <a14:useLocalDpi xmlns:a14="http://schemas.microsoft.com/office/drawing/2010/main" val="0"/>
              </a:ext>
            </a:extLst>
          </a:blip>
          <a:stretch>
            <a:fillRect/>
          </a:stretch>
        </p:blipFill>
        <p:spPr>
          <a:xfrm>
            <a:off x="7233871" y="6233636"/>
            <a:ext cx="1033829" cy="528287"/>
          </a:xfrm>
          <a:prstGeom prst="rect">
            <a:avLst/>
          </a:prstGeom>
        </p:spPr>
      </p:pic>
    </p:spTree>
    <p:extLst>
      <p:ext uri="{BB962C8B-B14F-4D97-AF65-F5344CB8AC3E}">
        <p14:creationId xmlns:p14="http://schemas.microsoft.com/office/powerpoint/2010/main" val="1904449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ubtitle 2">
            <a:extLst>
              <a:ext uri="{FF2B5EF4-FFF2-40B4-BE49-F238E27FC236}">
                <a16:creationId xmlns:a16="http://schemas.microsoft.com/office/drawing/2014/main" id="{E47F5D40-5428-402A-8A10-3C283B9CA451}"/>
              </a:ext>
            </a:extLst>
          </p:cNvPr>
          <p:cNvSpPr>
            <a:spLocks noGrp="1"/>
          </p:cNvSpPr>
          <p:nvPr>
            <p:ph type="subTitle" idx="1"/>
          </p:nvPr>
        </p:nvSpPr>
        <p:spPr>
          <a:xfrm>
            <a:off x="-1709" y="1730175"/>
            <a:ext cx="9145709" cy="4287416"/>
          </a:xfrm>
        </p:spPr>
        <p:txBody>
          <a:bodyPr/>
          <a:lstStyle/>
          <a:p>
            <a:pPr algn="l" eaLnBrk="1" hangingPunct="1"/>
            <a:r>
              <a:rPr lang="en-US" altLang="en-US" sz="2000" b="1" dirty="0">
                <a:solidFill>
                  <a:srgbClr val="5FBF8E"/>
                </a:solidFill>
              </a:rPr>
              <a:t>	</a:t>
            </a:r>
            <a:r>
              <a:rPr lang="en-US" altLang="en-US" sz="2000" b="1" dirty="0">
                <a:solidFill>
                  <a:srgbClr val="B80004"/>
                </a:solidFill>
              </a:rPr>
              <a:t>How history helps build the case for intent data analytics.</a:t>
            </a:r>
          </a:p>
          <a:p>
            <a:pPr marL="800100" lvl="1" indent="-342900" algn="l" eaLnBrk="1" hangingPunct="1">
              <a:buFontTx/>
              <a:buChar char="-"/>
            </a:pPr>
            <a:endParaRPr lang="en-US" altLang="en-US" sz="600" dirty="0">
              <a:solidFill>
                <a:schemeClr val="tx1"/>
              </a:solidFill>
            </a:endParaRPr>
          </a:p>
          <a:p>
            <a:pPr marL="800100" lvl="1" indent="-342900" algn="l" eaLnBrk="1" hangingPunct="1">
              <a:buFontTx/>
              <a:buChar char="-"/>
            </a:pPr>
            <a:r>
              <a:rPr lang="en-US" altLang="en-US" sz="1350" dirty="0">
                <a:solidFill>
                  <a:schemeClr val="tx1"/>
                </a:solidFill>
              </a:rPr>
              <a:t>Intent Data has been going strong for a couple of years, now, and we have already heard some real success stories via beta testers, case studies, testimonials, lead scoring metrics, conversion rates, and overall ROI calculations.</a:t>
            </a:r>
          </a:p>
          <a:p>
            <a:pPr marL="800100" lvl="1" indent="-342900" algn="l" eaLnBrk="1" hangingPunct="1">
              <a:buFontTx/>
              <a:buChar char="-"/>
            </a:pPr>
            <a:r>
              <a:rPr lang="en-US" altLang="en-US" sz="1350" dirty="0">
                <a:solidFill>
                  <a:schemeClr val="tx1"/>
                </a:solidFill>
              </a:rPr>
              <a:t>Based on recent third-party intent analytics case studies and internal organizational KPI's, here are a few of the notable success stories from some of the more well-known B2B brands in the industry:</a:t>
            </a:r>
          </a:p>
          <a:p>
            <a:pPr marL="1257300" lvl="2" indent="-342900" algn="l" eaLnBrk="1" hangingPunct="1">
              <a:buFont typeface="Arial" panose="020B0604020202020204" pitchFamily="34" charset="0"/>
              <a:buChar char="•"/>
            </a:pPr>
            <a:r>
              <a:rPr lang="en-US" altLang="en-US" sz="1200" b="1" dirty="0">
                <a:solidFill>
                  <a:schemeClr val="tx1">
                    <a:lumMod val="75000"/>
                    <a:lumOff val="25000"/>
                  </a:schemeClr>
                </a:solidFill>
              </a:rPr>
              <a:t>Fortinet</a:t>
            </a:r>
            <a:r>
              <a:rPr lang="en-US" altLang="en-US" sz="1200" dirty="0">
                <a:solidFill>
                  <a:schemeClr val="tx1">
                    <a:lumMod val="75000"/>
                    <a:lumOff val="25000"/>
                  </a:schemeClr>
                </a:solidFill>
              </a:rPr>
              <a:t> </a:t>
            </a:r>
            <a:r>
              <a:rPr lang="en-US" altLang="en-US" sz="1200" dirty="0">
                <a:solidFill>
                  <a:schemeClr val="tx1"/>
                </a:solidFill>
              </a:rPr>
              <a:t>was able to significantly increase their efficiencies in terms of account prioritization with the use of intent data, which in turn, helped them drive their sales pipeline and increase revenue growth.</a:t>
            </a:r>
          </a:p>
          <a:p>
            <a:pPr marL="1257300" lvl="2" indent="-342900" algn="l" eaLnBrk="1" hangingPunct="1">
              <a:buFont typeface="Arial" panose="020B0604020202020204" pitchFamily="34" charset="0"/>
              <a:buChar char="•"/>
            </a:pPr>
            <a:r>
              <a:rPr lang="en-US" altLang="en-US" sz="1200" b="1" dirty="0">
                <a:solidFill>
                  <a:schemeClr val="tx1">
                    <a:lumMod val="75000"/>
                    <a:lumOff val="25000"/>
                  </a:schemeClr>
                </a:solidFill>
              </a:rPr>
              <a:t>Salesforce</a:t>
            </a:r>
            <a:r>
              <a:rPr lang="en-US" altLang="en-US" sz="1200" b="1" dirty="0">
                <a:solidFill>
                  <a:schemeClr val="tx1"/>
                </a:solidFill>
              </a:rPr>
              <a:t> </a:t>
            </a:r>
            <a:r>
              <a:rPr lang="en-US" altLang="en-US" sz="1200" dirty="0">
                <a:solidFill>
                  <a:schemeClr val="tx1"/>
                </a:solidFill>
              </a:rPr>
              <a:t>experienced a return-on-investment of 271% for digital display and paid social ads thanks to intent data targeting. The use of intent data also cut Salesforce’s typical sales cycle time down by 33%.</a:t>
            </a:r>
          </a:p>
          <a:p>
            <a:pPr marL="1257300" lvl="2" indent="-342900" algn="l" eaLnBrk="1" hangingPunct="1">
              <a:buFont typeface="Arial" panose="020B0604020202020204" pitchFamily="34" charset="0"/>
              <a:buChar char="•"/>
            </a:pPr>
            <a:r>
              <a:rPr lang="en-US" altLang="en-US" sz="1200" b="1" dirty="0" err="1">
                <a:solidFill>
                  <a:schemeClr val="tx1">
                    <a:lumMod val="75000"/>
                    <a:lumOff val="25000"/>
                  </a:schemeClr>
                </a:solidFill>
              </a:rPr>
              <a:t>Veristor</a:t>
            </a:r>
            <a:r>
              <a:rPr lang="en-US" altLang="en-US" sz="1200" b="1" dirty="0">
                <a:solidFill>
                  <a:schemeClr val="tx1">
                    <a:lumMod val="75000"/>
                    <a:lumOff val="25000"/>
                  </a:schemeClr>
                </a:solidFill>
              </a:rPr>
              <a:t> </a:t>
            </a:r>
            <a:r>
              <a:rPr lang="en-US" altLang="en-US" sz="1200" dirty="0">
                <a:solidFill>
                  <a:schemeClr val="tx1"/>
                </a:solidFill>
              </a:rPr>
              <a:t>experienced a two-fold increase in email open rates, an 18% increase in event attendance with intent data.</a:t>
            </a:r>
          </a:p>
          <a:p>
            <a:pPr marL="1257300" lvl="2" indent="-342900" algn="l" eaLnBrk="1" hangingPunct="1">
              <a:buFont typeface="Arial" panose="020B0604020202020204" pitchFamily="34" charset="0"/>
              <a:buChar char="•"/>
            </a:pPr>
            <a:r>
              <a:rPr lang="en-US" altLang="en-US" sz="1200" b="1" dirty="0" err="1">
                <a:solidFill>
                  <a:schemeClr val="tx1">
                    <a:lumMod val="75000"/>
                    <a:lumOff val="25000"/>
                  </a:schemeClr>
                </a:solidFill>
              </a:rPr>
              <a:t>Oceanos</a:t>
            </a:r>
            <a:r>
              <a:rPr lang="en-US" altLang="en-US" sz="1200" b="1" dirty="0">
                <a:solidFill>
                  <a:schemeClr val="tx1">
                    <a:lumMod val="75000"/>
                    <a:lumOff val="25000"/>
                  </a:schemeClr>
                </a:solidFill>
              </a:rPr>
              <a:t> </a:t>
            </a:r>
            <a:r>
              <a:rPr lang="en-US" altLang="en-US" sz="1200" dirty="0">
                <a:solidFill>
                  <a:schemeClr val="tx1"/>
                </a:solidFill>
              </a:rPr>
              <a:t>increased their email marketing engagements by more than 25% with targeted intent data.</a:t>
            </a:r>
          </a:p>
          <a:p>
            <a:pPr marL="1257300" lvl="2" indent="-342900" algn="l" eaLnBrk="1" hangingPunct="1">
              <a:buFont typeface="Arial" panose="020B0604020202020204" pitchFamily="34" charset="0"/>
              <a:buChar char="•"/>
            </a:pPr>
            <a:r>
              <a:rPr lang="en-US" altLang="en-US" sz="1200" b="1" dirty="0">
                <a:solidFill>
                  <a:schemeClr val="tx1">
                    <a:lumMod val="75000"/>
                    <a:lumOff val="25000"/>
                  </a:schemeClr>
                </a:solidFill>
              </a:rPr>
              <a:t>Marketo</a:t>
            </a:r>
            <a:r>
              <a:rPr lang="en-US" altLang="en-US" sz="1200" dirty="0">
                <a:solidFill>
                  <a:schemeClr val="tx1"/>
                </a:solidFill>
              </a:rPr>
              <a:t> integrated intent data directly into their marketing automation platform, which greatly assisted sales and marketing by helping them identify the right accounts to engage with.</a:t>
            </a:r>
          </a:p>
          <a:p>
            <a:pPr marL="1257300" lvl="2" indent="-342900" algn="l" eaLnBrk="1" hangingPunct="1">
              <a:buFont typeface="Arial" panose="020B0604020202020204" pitchFamily="34" charset="0"/>
              <a:buChar char="•"/>
            </a:pPr>
            <a:r>
              <a:rPr lang="en-US" altLang="en-US" sz="1200" b="1" dirty="0">
                <a:solidFill>
                  <a:schemeClr val="tx1">
                    <a:lumMod val="75000"/>
                    <a:lumOff val="25000"/>
                  </a:schemeClr>
                </a:solidFill>
              </a:rPr>
              <a:t>DataStax</a:t>
            </a:r>
            <a:r>
              <a:rPr lang="en-US" altLang="en-US" sz="1200" dirty="0">
                <a:solidFill>
                  <a:schemeClr val="tx1">
                    <a:lumMod val="75000"/>
                    <a:lumOff val="25000"/>
                  </a:schemeClr>
                </a:solidFill>
              </a:rPr>
              <a:t> </a:t>
            </a:r>
            <a:r>
              <a:rPr lang="en-US" altLang="en-US" sz="1200" dirty="0">
                <a:solidFill>
                  <a:schemeClr val="tx1"/>
                </a:solidFill>
              </a:rPr>
              <a:t>utilized intent data to prioritize accounts for social media and account-based marketing programs. The results yielded a 40% increase in paid social engagement, and a 60% increase in Terminus display advertising.</a:t>
            </a:r>
          </a:p>
          <a:p>
            <a:pPr marL="1257300" lvl="2" indent="-342900" algn="l" eaLnBrk="1" hangingPunct="1">
              <a:buFont typeface="Arial" panose="020B0604020202020204" pitchFamily="34" charset="0"/>
              <a:buChar char="•"/>
            </a:pPr>
            <a:r>
              <a:rPr lang="en-US" altLang="en-US" sz="1200" b="1" dirty="0" err="1">
                <a:solidFill>
                  <a:schemeClr val="tx1">
                    <a:lumMod val="75000"/>
                    <a:lumOff val="25000"/>
                  </a:schemeClr>
                </a:solidFill>
              </a:rPr>
              <a:t>Turbonomic</a:t>
            </a:r>
            <a:r>
              <a:rPr lang="en-US" altLang="en-US" sz="1200" dirty="0">
                <a:solidFill>
                  <a:schemeClr val="tx1"/>
                </a:solidFill>
              </a:rPr>
              <a:t> was able to increase their email conversion rates by 36% with the implementation of intent data.</a:t>
            </a:r>
          </a:p>
          <a:p>
            <a:pPr marL="1257300" lvl="2" indent="-342900" algn="l" eaLnBrk="1" hangingPunct="1">
              <a:buFont typeface="Arial" panose="020B0604020202020204" pitchFamily="34" charset="0"/>
              <a:buChar char="•"/>
            </a:pPr>
            <a:r>
              <a:rPr lang="en-US" altLang="en-US" sz="1200" b="1" dirty="0">
                <a:solidFill>
                  <a:schemeClr val="tx1">
                    <a:lumMod val="75000"/>
                    <a:lumOff val="25000"/>
                  </a:schemeClr>
                </a:solidFill>
              </a:rPr>
              <a:t>OneLogin</a:t>
            </a:r>
            <a:r>
              <a:rPr lang="en-US" altLang="en-US" sz="1200" dirty="0">
                <a:solidFill>
                  <a:schemeClr val="tx1"/>
                </a:solidFill>
              </a:rPr>
              <a:t> doubled their marketing campaign engagement and shortened their sales cycles via the use of intent data.</a:t>
            </a:r>
          </a:p>
          <a:p>
            <a:pPr marL="1257300" lvl="2" indent="-342900" algn="l" eaLnBrk="1" hangingPunct="1">
              <a:buFont typeface="Arial" panose="020B0604020202020204" pitchFamily="34" charset="0"/>
              <a:buChar char="•"/>
            </a:pPr>
            <a:r>
              <a:rPr lang="en-US" altLang="en-US" sz="1200" b="1" dirty="0" err="1">
                <a:solidFill>
                  <a:schemeClr val="tx1">
                    <a:lumMod val="75000"/>
                    <a:lumOff val="25000"/>
                  </a:schemeClr>
                </a:solidFill>
              </a:rPr>
              <a:t>MarketMatrix</a:t>
            </a:r>
            <a:r>
              <a:rPr lang="en-US" altLang="en-US" sz="1200" dirty="0">
                <a:solidFill>
                  <a:schemeClr val="tx1"/>
                </a:solidFill>
              </a:rPr>
              <a:t> used intent to I.D. current customers, target accounts, and repeat incidences of demonstrated intent. </a:t>
            </a:r>
          </a:p>
          <a:p>
            <a:pPr lvl="1" eaLnBrk="1" hangingPunct="1"/>
            <a:endParaRPr lang="en-US" altLang="en-US" sz="100" dirty="0">
              <a:solidFill>
                <a:srgbClr val="707070"/>
              </a:solidFill>
            </a:endParaRPr>
          </a:p>
          <a:p>
            <a:pPr lvl="1" eaLnBrk="1" hangingPunct="1"/>
            <a:endParaRPr lang="en-US" altLang="en-US" sz="100" dirty="0">
              <a:solidFill>
                <a:srgbClr val="707070"/>
              </a:solidFill>
            </a:endParaRPr>
          </a:p>
          <a:p>
            <a:pPr lvl="1" eaLnBrk="1" hangingPunct="1"/>
            <a:endParaRPr lang="en-US" altLang="en-US" sz="100" dirty="0">
              <a:solidFill>
                <a:srgbClr val="707070"/>
              </a:solidFill>
            </a:endParaRPr>
          </a:p>
          <a:p>
            <a:pPr lvl="1" eaLnBrk="1" hangingPunct="1"/>
            <a:endParaRPr lang="en-US" altLang="en-US" sz="100" dirty="0">
              <a:solidFill>
                <a:srgbClr val="707070"/>
              </a:solidFill>
            </a:endParaRPr>
          </a:p>
          <a:p>
            <a:pPr lvl="1" eaLnBrk="1" hangingPunct="1"/>
            <a:endParaRPr lang="en-US" altLang="en-US" sz="100" dirty="0">
              <a:solidFill>
                <a:srgbClr val="707070"/>
              </a:solidFill>
            </a:endParaRPr>
          </a:p>
          <a:p>
            <a:pPr lvl="1" eaLnBrk="1" hangingPunct="1"/>
            <a:endParaRPr lang="en-US" altLang="en-US" sz="100" dirty="0">
              <a:solidFill>
                <a:srgbClr val="3A9A8B"/>
              </a:solidFill>
            </a:endParaRPr>
          </a:p>
          <a:p>
            <a:pPr lvl="1" algn="l" eaLnBrk="1" hangingPunct="1"/>
            <a:endParaRPr lang="en-US" altLang="en-US" sz="1400" dirty="0">
              <a:solidFill>
                <a:schemeClr val="tx1"/>
              </a:solidFill>
            </a:endParaRPr>
          </a:p>
        </p:txBody>
      </p:sp>
      <p:sp>
        <p:nvSpPr>
          <p:cNvPr id="3076" name="Slide Number Placeholder 12">
            <a:extLst>
              <a:ext uri="{FF2B5EF4-FFF2-40B4-BE49-F238E27FC236}">
                <a16:creationId xmlns:a16="http://schemas.microsoft.com/office/drawing/2014/main" id="{4BA2F9AC-2243-42BA-A5EB-DEB9E1D6FB51}"/>
              </a:ext>
            </a:extLst>
          </p:cNvPr>
          <p:cNvSpPr>
            <a:spLocks noGrp="1"/>
          </p:cNvSpPr>
          <p:nvPr>
            <p:ph type="sldNum" sz="quarter" idx="12"/>
          </p:nvPr>
        </p:nvSpPr>
        <p:spPr bwMode="auto">
          <a:xfrm>
            <a:off x="7086600" y="6248401"/>
            <a:ext cx="1752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800">
                <a:solidFill>
                  <a:srgbClr val="252525"/>
                </a:solidFill>
              </a:rPr>
              <a:t>|</a:t>
            </a:r>
            <a:r>
              <a:rPr lang="en-US" altLang="en-US" sz="2000" b="1">
                <a:solidFill>
                  <a:srgbClr val="F8981D"/>
                </a:solidFill>
              </a:rPr>
              <a:t> </a:t>
            </a:r>
            <a:fld id="{E3F6D211-0C0A-4E1D-B004-98BF6B6E279C}" type="slidenum">
              <a:rPr lang="en-US" altLang="en-US" sz="2000" b="1">
                <a:solidFill>
                  <a:srgbClr val="B80004"/>
                </a:solidFill>
              </a:rPr>
              <a:pPr>
                <a:spcBef>
                  <a:spcPct val="0"/>
                </a:spcBef>
                <a:buFontTx/>
                <a:buNone/>
              </a:pPr>
              <a:t>8</a:t>
            </a:fld>
            <a:endParaRPr lang="en-US" altLang="en-US" sz="2000" b="1" dirty="0">
              <a:solidFill>
                <a:srgbClr val="B80004"/>
              </a:solidFill>
            </a:endParaRPr>
          </a:p>
        </p:txBody>
      </p:sp>
      <p:pic>
        <p:nvPicPr>
          <p:cNvPr id="3078" name="Picture 10">
            <a:extLst>
              <a:ext uri="{FF2B5EF4-FFF2-40B4-BE49-F238E27FC236}">
                <a16:creationId xmlns:a16="http://schemas.microsoft.com/office/drawing/2014/main" id="{854CAB6D-8E24-40B8-8239-AC24029D7BC3}"/>
              </a:ext>
            </a:extLst>
          </p:cNvPr>
          <p:cNvPicPr>
            <a:picLocks noChangeAspect="1" noChangeArrowheads="1"/>
          </p:cNvPicPr>
          <p:nvPr/>
        </p:nvPicPr>
        <p:blipFill>
          <a:blip r:embed="rId3">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152400" y="228600"/>
            <a:ext cx="495300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1">
            <a:extLst>
              <a:ext uri="{FF2B5EF4-FFF2-40B4-BE49-F238E27FC236}">
                <a16:creationId xmlns:a16="http://schemas.microsoft.com/office/drawing/2014/main" id="{E6B09D4A-08FB-4779-858B-DF1B6D2949EB}"/>
              </a:ext>
            </a:extLst>
          </p:cNvPr>
          <p:cNvPicPr>
            <a:picLocks noChangeAspect="1" noChangeArrowheads="1"/>
          </p:cNvPicPr>
          <p:nvPr/>
        </p:nvPicPr>
        <p:blipFill>
          <a:blip r:embed="rId3">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152400" y="152400"/>
            <a:ext cx="8839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a:extLst>
              <a:ext uri="{FF2B5EF4-FFF2-40B4-BE49-F238E27FC236}">
                <a16:creationId xmlns:a16="http://schemas.microsoft.com/office/drawing/2014/main" id="{C6DA71F6-63C1-4FCB-AD5E-6FA97A75E20B}"/>
              </a:ext>
            </a:extLst>
          </p:cNvPr>
          <p:cNvPicPr>
            <a:picLocks noChangeAspect="1" noChangeArrowheads="1"/>
          </p:cNvPicPr>
          <p:nvPr/>
        </p:nvPicPr>
        <p:blipFill>
          <a:blip r:embed="rId4">
            <a:duotone>
              <a:prstClr val="black"/>
              <a:schemeClr val="tx1">
                <a:lumMod val="95000"/>
                <a:lumOff val="5000"/>
                <a:tint val="45000"/>
                <a:satMod val="400000"/>
              </a:schemeClr>
            </a:duotone>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152400" y="6096000"/>
            <a:ext cx="88392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a:extLst>
              <a:ext uri="{FF2B5EF4-FFF2-40B4-BE49-F238E27FC236}">
                <a16:creationId xmlns:a16="http://schemas.microsoft.com/office/drawing/2014/main" id="{B5682F41-E842-414C-B05B-1552A390453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4800" y="6220447"/>
            <a:ext cx="1295400" cy="541477"/>
          </a:xfrm>
          <a:prstGeom prst="rect">
            <a:avLst/>
          </a:prstGeom>
        </p:spPr>
      </p:pic>
      <p:sp>
        <p:nvSpPr>
          <p:cNvPr id="3" name="Title 2">
            <a:extLst>
              <a:ext uri="{FF2B5EF4-FFF2-40B4-BE49-F238E27FC236}">
                <a16:creationId xmlns:a16="http://schemas.microsoft.com/office/drawing/2014/main" id="{58227BF3-348B-4FCE-95E5-9CBF389C35B8}"/>
              </a:ext>
            </a:extLst>
          </p:cNvPr>
          <p:cNvSpPr>
            <a:spLocks noGrp="1"/>
          </p:cNvSpPr>
          <p:nvPr>
            <p:ph type="ctrTitle"/>
          </p:nvPr>
        </p:nvSpPr>
        <p:spPr>
          <a:xfrm>
            <a:off x="685800" y="396228"/>
            <a:ext cx="7772400" cy="1470025"/>
          </a:xfrm>
        </p:spPr>
        <p:txBody>
          <a:bodyPr/>
          <a:lstStyle/>
          <a:p>
            <a:r>
              <a:rPr lang="en-US" sz="3800" b="1" dirty="0">
                <a:solidFill>
                  <a:srgbClr val="C00000"/>
                </a:solidFill>
              </a:rPr>
              <a:t>Vertical Insider</a:t>
            </a:r>
            <a:br>
              <a:rPr lang="en-US" sz="3600" b="1" dirty="0">
                <a:solidFill>
                  <a:srgbClr val="C00000"/>
                </a:solidFill>
              </a:rPr>
            </a:br>
            <a:r>
              <a:rPr lang="en-US" sz="3200" i="1" dirty="0">
                <a:solidFill>
                  <a:schemeClr val="tx1">
                    <a:lumMod val="85000"/>
                    <a:lumOff val="15000"/>
                  </a:schemeClr>
                </a:solidFill>
              </a:rPr>
              <a:t>B2B Intent Data</a:t>
            </a:r>
            <a:endParaRPr lang="en-US" sz="3200" dirty="0">
              <a:solidFill>
                <a:schemeClr val="tx1">
                  <a:lumMod val="85000"/>
                  <a:lumOff val="15000"/>
                </a:schemeClr>
              </a:solidFill>
            </a:endParaRPr>
          </a:p>
        </p:txBody>
      </p:sp>
      <p:pic>
        <p:nvPicPr>
          <p:cNvPr id="10" name="Picture 9">
            <a:extLst>
              <a:ext uri="{FF2B5EF4-FFF2-40B4-BE49-F238E27FC236}">
                <a16:creationId xmlns:a16="http://schemas.microsoft.com/office/drawing/2014/main" id="{F47C624A-CF8F-4CD5-8EA0-AD7E2551D6A8}"/>
              </a:ext>
            </a:extLst>
          </p:cNvPr>
          <p:cNvPicPr>
            <a:picLocks noChangeAspect="1"/>
          </p:cNvPicPr>
          <p:nvPr/>
        </p:nvPicPr>
        <p:blipFill>
          <a:blip r:embed="rId7">
            <a:duotone>
              <a:prstClr val="black"/>
              <a:srgbClr val="FF3300">
                <a:tint val="45000"/>
                <a:satMod val="400000"/>
              </a:srgbClr>
            </a:duotone>
            <a:extLst>
              <a:ext uri="{28A0092B-C50C-407E-A947-70E740481C1C}">
                <a14:useLocalDpi xmlns:a14="http://schemas.microsoft.com/office/drawing/2010/main" val="0"/>
              </a:ext>
            </a:extLst>
          </a:blip>
          <a:stretch>
            <a:fillRect/>
          </a:stretch>
        </p:blipFill>
        <p:spPr>
          <a:xfrm>
            <a:off x="7233871" y="6233636"/>
            <a:ext cx="1033829" cy="528287"/>
          </a:xfrm>
          <a:prstGeom prst="rect">
            <a:avLst/>
          </a:prstGeom>
        </p:spPr>
      </p:pic>
    </p:spTree>
    <p:extLst>
      <p:ext uri="{BB962C8B-B14F-4D97-AF65-F5344CB8AC3E}">
        <p14:creationId xmlns:p14="http://schemas.microsoft.com/office/powerpoint/2010/main" val="1625680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ubtitle 2">
            <a:extLst>
              <a:ext uri="{FF2B5EF4-FFF2-40B4-BE49-F238E27FC236}">
                <a16:creationId xmlns:a16="http://schemas.microsoft.com/office/drawing/2014/main" id="{E47F5D40-5428-402A-8A10-3C283B9CA451}"/>
              </a:ext>
            </a:extLst>
          </p:cNvPr>
          <p:cNvSpPr>
            <a:spLocks noGrp="1"/>
          </p:cNvSpPr>
          <p:nvPr>
            <p:ph type="subTitle" idx="1"/>
          </p:nvPr>
        </p:nvSpPr>
        <p:spPr>
          <a:xfrm>
            <a:off x="-1709" y="1730175"/>
            <a:ext cx="9145709" cy="4287416"/>
          </a:xfrm>
        </p:spPr>
        <p:txBody>
          <a:bodyPr/>
          <a:lstStyle/>
          <a:p>
            <a:pPr algn="l" eaLnBrk="1" hangingPunct="1"/>
            <a:r>
              <a:rPr lang="en-US" altLang="en-US" sz="2000" b="1" dirty="0">
                <a:solidFill>
                  <a:srgbClr val="5FBF8E"/>
                </a:solidFill>
              </a:rPr>
              <a:t>	</a:t>
            </a:r>
            <a:r>
              <a:rPr lang="en-US" altLang="en-US" sz="2000" b="1" dirty="0">
                <a:solidFill>
                  <a:srgbClr val="B80004"/>
                </a:solidFill>
              </a:rPr>
              <a:t>What makes VI intent data analytics different… What makes them better?</a:t>
            </a:r>
          </a:p>
          <a:p>
            <a:pPr marL="800100" lvl="1" indent="-342900" algn="l" eaLnBrk="1" hangingPunct="1">
              <a:buFontTx/>
              <a:buChar char="-"/>
            </a:pPr>
            <a:endParaRPr lang="en-US" altLang="en-US" sz="1200" dirty="0">
              <a:solidFill>
                <a:schemeClr val="tx1"/>
              </a:solidFill>
            </a:endParaRPr>
          </a:p>
          <a:p>
            <a:pPr marL="800100" lvl="1" indent="-342900" algn="l" eaLnBrk="1" hangingPunct="1">
              <a:buFontTx/>
              <a:buChar char="-"/>
            </a:pPr>
            <a:r>
              <a:rPr lang="en-US" altLang="en-US" sz="1400" dirty="0">
                <a:solidFill>
                  <a:schemeClr val="tx1"/>
                </a:solidFill>
              </a:rPr>
              <a:t>The Vertical Insider's Intent Data platform and our backend analytics allow for full geographic targeting (company profiles by country) and install base intelligence targeting in certain, viable situations.</a:t>
            </a:r>
          </a:p>
          <a:p>
            <a:pPr marL="800100" lvl="1" indent="-342900" algn="l" eaLnBrk="1" hangingPunct="1">
              <a:buFontTx/>
              <a:buChar char="-"/>
            </a:pPr>
            <a:r>
              <a:rPr lang="en-US" altLang="en-US" sz="1400" dirty="0">
                <a:solidFill>
                  <a:schemeClr val="tx1"/>
                </a:solidFill>
              </a:rPr>
              <a:t>Our solution enables easier identification of companies that already have budget and/or have a planned purchase timeframe in mind for one or more products, services or solutions (intent topics).</a:t>
            </a:r>
          </a:p>
          <a:p>
            <a:pPr marL="800100" lvl="1" indent="-342900" algn="l" eaLnBrk="1" hangingPunct="1">
              <a:buFontTx/>
              <a:buChar char="-"/>
            </a:pPr>
            <a:r>
              <a:rPr lang="en-US" altLang="en-US" sz="1400" dirty="0">
                <a:solidFill>
                  <a:schemeClr val="tx1"/>
                </a:solidFill>
              </a:rPr>
              <a:t>We use a hybrid approach, collecting buyer intent data via content syndication (internal and third party), internal lead generation campaigns, web and landing page analytics, email marketing, page tracking intelligence, social listening strategies, and B2B market research surveys.</a:t>
            </a:r>
          </a:p>
          <a:p>
            <a:pPr marL="800100" lvl="1" indent="-342900" algn="l" eaLnBrk="1" hangingPunct="1">
              <a:buFontTx/>
              <a:buChar char="-"/>
            </a:pPr>
            <a:r>
              <a:rPr lang="en-US" altLang="en-US" sz="1400" dirty="0">
                <a:solidFill>
                  <a:schemeClr val="tx1"/>
                </a:solidFill>
              </a:rPr>
              <a:t>Implied Intent and Intent Scoring mechanisms are based on the frequency that an account is matched with specific and/or related intent data topics. Vertical Insider's Intent Data aggregates scoring across several criteria:</a:t>
            </a:r>
          </a:p>
          <a:p>
            <a:pPr marL="1257300" lvl="2" indent="-342900" algn="l" eaLnBrk="1" hangingPunct="1">
              <a:buFont typeface="Arial" panose="020B0604020202020204" pitchFamily="34" charset="0"/>
              <a:buChar char="•"/>
            </a:pPr>
            <a:r>
              <a:rPr lang="en-US" altLang="en-US" sz="1250" dirty="0">
                <a:solidFill>
                  <a:schemeClr val="tx1"/>
                </a:solidFill>
              </a:rPr>
              <a:t>Consumption frequencies via individual campaigns.</a:t>
            </a:r>
          </a:p>
          <a:p>
            <a:pPr marL="1257300" lvl="2" indent="-342900" algn="l" eaLnBrk="1" hangingPunct="1">
              <a:buFont typeface="Arial" panose="020B0604020202020204" pitchFamily="34" charset="0"/>
              <a:buChar char="•"/>
            </a:pPr>
            <a:r>
              <a:rPr lang="en-US" altLang="en-US" sz="1250" dirty="0">
                <a:solidFill>
                  <a:schemeClr val="tx1"/>
                </a:solidFill>
              </a:rPr>
              <a:t>Consumption frequencies across multiple and similar content types.</a:t>
            </a:r>
          </a:p>
          <a:p>
            <a:pPr marL="1257300" lvl="2" indent="-342900" algn="l" eaLnBrk="1" hangingPunct="1">
              <a:buFont typeface="Arial" panose="020B0604020202020204" pitchFamily="34" charset="0"/>
              <a:buChar char="•"/>
            </a:pPr>
            <a:r>
              <a:rPr lang="en-US" altLang="en-US" sz="1250" dirty="0">
                <a:solidFill>
                  <a:schemeClr val="tx1"/>
                </a:solidFill>
              </a:rPr>
              <a:t>The variance in data sources utilized to measure and predict buyer intent.</a:t>
            </a:r>
          </a:p>
          <a:p>
            <a:pPr marL="1257300" lvl="2" indent="-342900" algn="l" eaLnBrk="1" hangingPunct="1">
              <a:buFont typeface="Arial" panose="020B0604020202020204" pitchFamily="34" charset="0"/>
              <a:buChar char="•"/>
            </a:pPr>
            <a:r>
              <a:rPr lang="en-US" altLang="en-US" sz="1250" dirty="0">
                <a:solidFill>
                  <a:schemeClr val="tx1"/>
                </a:solidFill>
              </a:rPr>
              <a:t>The aggregate sources of information accessed with associated points of data origination.</a:t>
            </a:r>
          </a:p>
          <a:p>
            <a:pPr marL="1257300" lvl="2" indent="-342900" algn="l" eaLnBrk="1" hangingPunct="1">
              <a:buFont typeface="Arial" panose="020B0604020202020204" pitchFamily="34" charset="0"/>
              <a:buChar char="•"/>
            </a:pPr>
            <a:r>
              <a:rPr lang="en-US" altLang="en-US" sz="1250" dirty="0">
                <a:solidFill>
                  <a:schemeClr val="tx1"/>
                </a:solidFill>
              </a:rPr>
              <a:t>The total number of different/varying channels used to record content consumption and intent probability.</a:t>
            </a:r>
          </a:p>
        </p:txBody>
      </p:sp>
      <p:sp>
        <p:nvSpPr>
          <p:cNvPr id="3076" name="Slide Number Placeholder 12">
            <a:extLst>
              <a:ext uri="{FF2B5EF4-FFF2-40B4-BE49-F238E27FC236}">
                <a16:creationId xmlns:a16="http://schemas.microsoft.com/office/drawing/2014/main" id="{4BA2F9AC-2243-42BA-A5EB-DEB9E1D6FB51}"/>
              </a:ext>
            </a:extLst>
          </p:cNvPr>
          <p:cNvSpPr>
            <a:spLocks noGrp="1"/>
          </p:cNvSpPr>
          <p:nvPr>
            <p:ph type="sldNum" sz="quarter" idx="12"/>
          </p:nvPr>
        </p:nvSpPr>
        <p:spPr bwMode="auto">
          <a:xfrm>
            <a:off x="7086600" y="6248401"/>
            <a:ext cx="1752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800">
                <a:solidFill>
                  <a:srgbClr val="252525"/>
                </a:solidFill>
              </a:rPr>
              <a:t>|</a:t>
            </a:r>
            <a:r>
              <a:rPr lang="en-US" altLang="en-US" sz="2000" b="1">
                <a:solidFill>
                  <a:srgbClr val="F8981D"/>
                </a:solidFill>
              </a:rPr>
              <a:t> </a:t>
            </a:r>
            <a:fld id="{E3F6D211-0C0A-4E1D-B004-98BF6B6E279C}" type="slidenum">
              <a:rPr lang="en-US" altLang="en-US" sz="2000" b="1">
                <a:solidFill>
                  <a:srgbClr val="B80004"/>
                </a:solidFill>
              </a:rPr>
              <a:pPr>
                <a:spcBef>
                  <a:spcPct val="0"/>
                </a:spcBef>
                <a:buFontTx/>
                <a:buNone/>
              </a:pPr>
              <a:t>9</a:t>
            </a:fld>
            <a:endParaRPr lang="en-US" altLang="en-US" sz="2000" b="1" dirty="0">
              <a:solidFill>
                <a:srgbClr val="B80004"/>
              </a:solidFill>
            </a:endParaRPr>
          </a:p>
        </p:txBody>
      </p:sp>
      <p:pic>
        <p:nvPicPr>
          <p:cNvPr id="3078" name="Picture 10">
            <a:extLst>
              <a:ext uri="{FF2B5EF4-FFF2-40B4-BE49-F238E27FC236}">
                <a16:creationId xmlns:a16="http://schemas.microsoft.com/office/drawing/2014/main" id="{854CAB6D-8E24-40B8-8239-AC24029D7BC3}"/>
              </a:ext>
            </a:extLst>
          </p:cNvPr>
          <p:cNvPicPr>
            <a:picLocks noChangeAspect="1" noChangeArrowheads="1"/>
          </p:cNvPicPr>
          <p:nvPr/>
        </p:nvPicPr>
        <p:blipFill>
          <a:blip r:embed="rId3">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152400" y="228600"/>
            <a:ext cx="495300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1">
            <a:extLst>
              <a:ext uri="{FF2B5EF4-FFF2-40B4-BE49-F238E27FC236}">
                <a16:creationId xmlns:a16="http://schemas.microsoft.com/office/drawing/2014/main" id="{E6B09D4A-08FB-4779-858B-DF1B6D2949EB}"/>
              </a:ext>
            </a:extLst>
          </p:cNvPr>
          <p:cNvPicPr>
            <a:picLocks noChangeAspect="1" noChangeArrowheads="1"/>
          </p:cNvPicPr>
          <p:nvPr/>
        </p:nvPicPr>
        <p:blipFill>
          <a:blip r:embed="rId3">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152400" y="152400"/>
            <a:ext cx="8839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a:extLst>
              <a:ext uri="{FF2B5EF4-FFF2-40B4-BE49-F238E27FC236}">
                <a16:creationId xmlns:a16="http://schemas.microsoft.com/office/drawing/2014/main" id="{C6DA71F6-63C1-4FCB-AD5E-6FA97A75E20B}"/>
              </a:ext>
            </a:extLst>
          </p:cNvPr>
          <p:cNvPicPr>
            <a:picLocks noChangeAspect="1" noChangeArrowheads="1"/>
          </p:cNvPicPr>
          <p:nvPr/>
        </p:nvPicPr>
        <p:blipFill>
          <a:blip r:embed="rId4">
            <a:duotone>
              <a:prstClr val="black"/>
              <a:schemeClr val="tx1">
                <a:lumMod val="95000"/>
                <a:lumOff val="5000"/>
                <a:tint val="45000"/>
                <a:satMod val="400000"/>
              </a:schemeClr>
            </a:duotone>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152400" y="6096000"/>
            <a:ext cx="88392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a:extLst>
              <a:ext uri="{FF2B5EF4-FFF2-40B4-BE49-F238E27FC236}">
                <a16:creationId xmlns:a16="http://schemas.microsoft.com/office/drawing/2014/main" id="{B5682F41-E842-414C-B05B-1552A390453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4800" y="6220447"/>
            <a:ext cx="1295400" cy="541477"/>
          </a:xfrm>
          <a:prstGeom prst="rect">
            <a:avLst/>
          </a:prstGeom>
        </p:spPr>
      </p:pic>
      <p:sp>
        <p:nvSpPr>
          <p:cNvPr id="3" name="Title 2">
            <a:extLst>
              <a:ext uri="{FF2B5EF4-FFF2-40B4-BE49-F238E27FC236}">
                <a16:creationId xmlns:a16="http://schemas.microsoft.com/office/drawing/2014/main" id="{58227BF3-348B-4FCE-95E5-9CBF389C35B8}"/>
              </a:ext>
            </a:extLst>
          </p:cNvPr>
          <p:cNvSpPr>
            <a:spLocks noGrp="1"/>
          </p:cNvSpPr>
          <p:nvPr>
            <p:ph type="ctrTitle"/>
          </p:nvPr>
        </p:nvSpPr>
        <p:spPr>
          <a:xfrm>
            <a:off x="685800" y="396228"/>
            <a:ext cx="7772400" cy="1470025"/>
          </a:xfrm>
        </p:spPr>
        <p:txBody>
          <a:bodyPr/>
          <a:lstStyle/>
          <a:p>
            <a:r>
              <a:rPr lang="en-US" sz="3800" b="1" dirty="0">
                <a:solidFill>
                  <a:srgbClr val="C00000"/>
                </a:solidFill>
              </a:rPr>
              <a:t>Vertical Insider</a:t>
            </a:r>
            <a:br>
              <a:rPr lang="en-US" sz="3600" b="1" dirty="0">
                <a:solidFill>
                  <a:srgbClr val="C00000"/>
                </a:solidFill>
              </a:rPr>
            </a:br>
            <a:r>
              <a:rPr lang="en-US" sz="3200" i="1" dirty="0">
                <a:solidFill>
                  <a:schemeClr val="tx1">
                    <a:lumMod val="85000"/>
                    <a:lumOff val="15000"/>
                  </a:schemeClr>
                </a:solidFill>
              </a:rPr>
              <a:t>B2B Intent Data</a:t>
            </a:r>
            <a:endParaRPr lang="en-US" sz="3200" dirty="0">
              <a:solidFill>
                <a:schemeClr val="tx1">
                  <a:lumMod val="85000"/>
                  <a:lumOff val="15000"/>
                </a:schemeClr>
              </a:solidFill>
            </a:endParaRPr>
          </a:p>
        </p:txBody>
      </p:sp>
      <p:pic>
        <p:nvPicPr>
          <p:cNvPr id="10" name="Picture 9">
            <a:extLst>
              <a:ext uri="{FF2B5EF4-FFF2-40B4-BE49-F238E27FC236}">
                <a16:creationId xmlns:a16="http://schemas.microsoft.com/office/drawing/2014/main" id="{F788373B-5F77-4CF5-A31B-4B93BBC41517}"/>
              </a:ext>
            </a:extLst>
          </p:cNvPr>
          <p:cNvPicPr>
            <a:picLocks noChangeAspect="1"/>
          </p:cNvPicPr>
          <p:nvPr/>
        </p:nvPicPr>
        <p:blipFill>
          <a:blip r:embed="rId7">
            <a:duotone>
              <a:prstClr val="black"/>
              <a:srgbClr val="FF3300">
                <a:tint val="45000"/>
                <a:satMod val="400000"/>
              </a:srgbClr>
            </a:duotone>
            <a:extLst>
              <a:ext uri="{28A0092B-C50C-407E-A947-70E740481C1C}">
                <a14:useLocalDpi xmlns:a14="http://schemas.microsoft.com/office/drawing/2010/main" val="0"/>
              </a:ext>
            </a:extLst>
          </a:blip>
          <a:stretch>
            <a:fillRect/>
          </a:stretch>
        </p:blipFill>
        <p:spPr>
          <a:xfrm>
            <a:off x="7233871" y="6233636"/>
            <a:ext cx="1033829" cy="528287"/>
          </a:xfrm>
          <a:prstGeom prst="rect">
            <a:avLst/>
          </a:prstGeom>
        </p:spPr>
      </p:pic>
    </p:spTree>
    <p:extLst>
      <p:ext uri="{BB962C8B-B14F-4D97-AF65-F5344CB8AC3E}">
        <p14:creationId xmlns:p14="http://schemas.microsoft.com/office/powerpoint/2010/main" val="4254611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5307</TotalTime>
  <Words>2534</Words>
  <Application>Microsoft Office PowerPoint</Application>
  <PresentationFormat>On-screen Show (4:3)</PresentationFormat>
  <Paragraphs>145</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Malgun Gothic</vt:lpstr>
      <vt:lpstr>Arial</vt:lpstr>
      <vt:lpstr>Calibri</vt:lpstr>
      <vt:lpstr>Courier New</vt:lpstr>
      <vt:lpstr>Wingdings</vt:lpstr>
      <vt:lpstr>Office Theme</vt:lpstr>
      <vt:lpstr>  Vertical Insider DataCloud: B2B Intent Data Analytics  </vt:lpstr>
      <vt:lpstr>Vertical Insider B2B Intent Data Analytics</vt:lpstr>
      <vt:lpstr>Vertical Insider B2B Intent Data Analytics</vt:lpstr>
      <vt:lpstr>Vertical Insider B2B Intent Data</vt:lpstr>
      <vt:lpstr>Vertical Insider B2B Intent Data</vt:lpstr>
      <vt:lpstr>Vertical Insider B2B Intent Data</vt:lpstr>
      <vt:lpstr>Vertical Insider B2B Intent Data</vt:lpstr>
      <vt:lpstr>Vertical Insider B2B Intent Data</vt:lpstr>
      <vt:lpstr>Vertical Insider B2B Intent Data</vt:lpstr>
      <vt:lpstr>Vertical Insider B2B Intent Data</vt:lpstr>
      <vt:lpstr>Open For Questions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Guenther</dc:creator>
  <cp:lastModifiedBy>Paul Guenther</cp:lastModifiedBy>
  <cp:revision>672</cp:revision>
  <dcterms:created xsi:type="dcterms:W3CDTF">2009-04-28T23:34:18Z</dcterms:created>
  <dcterms:modified xsi:type="dcterms:W3CDTF">2020-01-30T21:58:24Z</dcterms:modified>
</cp:coreProperties>
</file>